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3">
  <p:sldMasterIdLst>
    <p:sldMasterId id="2147483648" r:id="rId1"/>
  </p:sldMasterIdLst>
  <p:notesMasterIdLst>
    <p:notesMasterId r:id="rId68"/>
  </p:notesMasterIdLst>
  <p:sldIdLst>
    <p:sldId id="257" r:id="rId2"/>
    <p:sldId id="304" r:id="rId3"/>
    <p:sldId id="364" r:id="rId4"/>
    <p:sldId id="258" r:id="rId5"/>
    <p:sldId id="306" r:id="rId6"/>
    <p:sldId id="307" r:id="rId7"/>
    <p:sldId id="310" r:id="rId8"/>
    <p:sldId id="308" r:id="rId9"/>
    <p:sldId id="311" r:id="rId10"/>
    <p:sldId id="365" r:id="rId11"/>
    <p:sldId id="314" r:id="rId12"/>
    <p:sldId id="263" r:id="rId13"/>
    <p:sldId id="378" r:id="rId14"/>
    <p:sldId id="309" r:id="rId15"/>
    <p:sldId id="366" r:id="rId16"/>
    <p:sldId id="264" r:id="rId17"/>
    <p:sldId id="325" r:id="rId18"/>
    <p:sldId id="346" r:id="rId19"/>
    <p:sldId id="323" r:id="rId20"/>
    <p:sldId id="333" r:id="rId21"/>
    <p:sldId id="315" r:id="rId22"/>
    <p:sldId id="334" r:id="rId23"/>
    <p:sldId id="317" r:id="rId24"/>
    <p:sldId id="335" r:id="rId25"/>
    <p:sldId id="339" r:id="rId26"/>
    <p:sldId id="336" r:id="rId27"/>
    <p:sldId id="340" r:id="rId28"/>
    <p:sldId id="337" r:id="rId29"/>
    <p:sldId id="341" r:id="rId30"/>
    <p:sldId id="345" r:id="rId31"/>
    <p:sldId id="338" r:id="rId32"/>
    <p:sldId id="316" r:id="rId33"/>
    <p:sldId id="347" r:id="rId34"/>
    <p:sldId id="324" r:id="rId35"/>
    <p:sldId id="326" r:id="rId36"/>
    <p:sldId id="348" r:id="rId37"/>
    <p:sldId id="349" r:id="rId38"/>
    <p:sldId id="328" r:id="rId39"/>
    <p:sldId id="329" r:id="rId40"/>
    <p:sldId id="350" r:id="rId41"/>
    <p:sldId id="351" r:id="rId42"/>
    <p:sldId id="367" r:id="rId43"/>
    <p:sldId id="287" r:id="rId44"/>
    <p:sldId id="352" r:id="rId45"/>
    <p:sldId id="371" r:id="rId46"/>
    <p:sldId id="353" r:id="rId47"/>
    <p:sldId id="355" r:id="rId48"/>
    <p:sldId id="356" r:id="rId49"/>
    <p:sldId id="357" r:id="rId50"/>
    <p:sldId id="361" r:id="rId51"/>
    <p:sldId id="359" r:id="rId52"/>
    <p:sldId id="362" r:id="rId53"/>
    <p:sldId id="360" r:id="rId54"/>
    <p:sldId id="372" r:id="rId55"/>
    <p:sldId id="297" r:id="rId56"/>
    <p:sldId id="363" r:id="rId57"/>
    <p:sldId id="302" r:id="rId58"/>
    <p:sldId id="369" r:id="rId59"/>
    <p:sldId id="376" r:id="rId60"/>
    <p:sldId id="377" r:id="rId61"/>
    <p:sldId id="370" r:id="rId62"/>
    <p:sldId id="342" r:id="rId63"/>
    <p:sldId id="374" r:id="rId64"/>
    <p:sldId id="368" r:id="rId65"/>
    <p:sldId id="375" r:id="rId66"/>
    <p:sldId id="373" r:id="rId67"/>
  </p:sldIdLst>
  <p:sldSz cx="18288000" cy="10287000"/>
  <p:notesSz cx="6858000" cy="9144000"/>
  <p:embeddedFontLst>
    <p:embeddedFont>
      <p:font typeface="HK Grotesk Light Bold" panose="020B0604020202020204" charset="0"/>
      <p:regular r:id="rId69"/>
    </p:embeddedFont>
    <p:embeddedFont>
      <p:font typeface="Bebas Neue Bold" panose="020B0604020202020204" charset="0"/>
      <p:regular r:id="rId70"/>
    </p:embeddedFont>
    <p:embeddedFont>
      <p:font typeface="Open Sans" panose="020B0604020202020204" charset="0"/>
      <p:regular r:id="rId71"/>
    </p:embeddedFont>
    <p:embeddedFont>
      <p:font typeface="Georgia" panose="02040502050405020303" pitchFamily="18" charset="0"/>
      <p:regular r:id="rId72"/>
      <p:bold r:id="rId73"/>
      <p:italic r:id="rId74"/>
      <p:boldItalic r:id="rId75"/>
    </p:embeddedFon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SimSun" panose="02010600030101010101" pitchFamily="2" charset="-122"/>
      <p:regular r:id="rId80"/>
    </p:embeddedFont>
    <p:embeddedFont>
      <p:font typeface="Cambria Math" panose="02040503050406030204" pitchFamily="18" charset="0"/>
      <p:regular r:id="rId81"/>
    </p:embeddedFont>
    <p:embeddedFont>
      <p:font typeface="Open Sans Bold" panose="020B0604020202020204" charset="0"/>
      <p:regular r:id="rId8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2" autoAdjust="0"/>
    <p:restoredTop sz="86809" autoAdjust="0"/>
  </p:normalViewPr>
  <p:slideViewPr>
    <p:cSldViewPr>
      <p:cViewPr varScale="1">
        <p:scale>
          <a:sx n="67" d="100"/>
          <a:sy n="67" d="100"/>
        </p:scale>
        <p:origin x="148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c-hp\Downloads\thickness%20measuremen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Feuil1!$C$39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Feuil1!$A$40:$B$50</c:f>
              <c:multiLvlStrCache>
                <c:ptCount val="11"/>
                <c:lvl>
                  <c:pt idx="0">
                    <c:v>BC 1</c:v>
                  </c:pt>
                  <c:pt idx="1">
                    <c:v>BC 2</c:v>
                  </c:pt>
                  <c:pt idx="2">
                    <c:v>BC 3</c:v>
                  </c:pt>
                  <c:pt idx="4">
                    <c:v>BC 1</c:v>
                  </c:pt>
                  <c:pt idx="5">
                    <c:v>BC 2</c:v>
                  </c:pt>
                  <c:pt idx="6">
                    <c:v>BC 3</c:v>
                  </c:pt>
                  <c:pt idx="8">
                    <c:v>BC 1</c:v>
                  </c:pt>
                  <c:pt idx="9">
                    <c:v>BC 2</c:v>
                  </c:pt>
                  <c:pt idx="10">
                    <c:v>BC 3</c:v>
                  </c:pt>
                </c:lvl>
                <c:lvl>
                  <c:pt idx="0">
                    <c:v>Experiment 1</c:v>
                  </c:pt>
                  <c:pt idx="4">
                    <c:v>Experiment 2</c:v>
                  </c:pt>
                  <c:pt idx="8">
                    <c:v>Experiment 3</c:v>
                  </c:pt>
                </c:lvl>
              </c:multiLvlStrCache>
            </c:multiLvlStrRef>
          </c:cat>
          <c:val>
            <c:numRef>
              <c:f>Feuil1!$C$40:$C$50</c:f>
              <c:numCache>
                <c:formatCode>General</c:formatCode>
                <c:ptCount val="11"/>
                <c:pt idx="0">
                  <c:v>0.81</c:v>
                </c:pt>
                <c:pt idx="1">
                  <c:v>0.9</c:v>
                </c:pt>
                <c:pt idx="2">
                  <c:v>0.9</c:v>
                </c:pt>
                <c:pt idx="4">
                  <c:v>0.9</c:v>
                </c:pt>
                <c:pt idx="5">
                  <c:v>0.98</c:v>
                </c:pt>
                <c:pt idx="6">
                  <c:v>0.9</c:v>
                </c:pt>
                <c:pt idx="8">
                  <c:v>0.9</c:v>
                </c:pt>
                <c:pt idx="9">
                  <c:v>0.9</c:v>
                </c:pt>
                <c:pt idx="1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E3-48C7-84CE-9AB57A0AEB6F}"/>
            </c:ext>
          </c:extLst>
        </c:ser>
        <c:ser>
          <c:idx val="1"/>
          <c:order val="1"/>
          <c:tx>
            <c:strRef>
              <c:f>Feuil1!$D$39</c:f>
              <c:strCache>
                <c:ptCount val="1"/>
                <c:pt idx="0">
                  <c:v>Sensitivity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Feuil1!$A$40:$B$50</c:f>
              <c:multiLvlStrCache>
                <c:ptCount val="11"/>
                <c:lvl>
                  <c:pt idx="0">
                    <c:v>BC 1</c:v>
                  </c:pt>
                  <c:pt idx="1">
                    <c:v>BC 2</c:v>
                  </c:pt>
                  <c:pt idx="2">
                    <c:v>BC 3</c:v>
                  </c:pt>
                  <c:pt idx="4">
                    <c:v>BC 1</c:v>
                  </c:pt>
                  <c:pt idx="5">
                    <c:v>BC 2</c:v>
                  </c:pt>
                  <c:pt idx="6">
                    <c:v>BC 3</c:v>
                  </c:pt>
                  <c:pt idx="8">
                    <c:v>BC 1</c:v>
                  </c:pt>
                  <c:pt idx="9">
                    <c:v>BC 2</c:v>
                  </c:pt>
                  <c:pt idx="10">
                    <c:v>BC 3</c:v>
                  </c:pt>
                </c:lvl>
                <c:lvl>
                  <c:pt idx="0">
                    <c:v>Experiment 1</c:v>
                  </c:pt>
                  <c:pt idx="4">
                    <c:v>Experiment 2</c:v>
                  </c:pt>
                  <c:pt idx="8">
                    <c:v>Experiment 3</c:v>
                  </c:pt>
                </c:lvl>
              </c:multiLvlStrCache>
            </c:multiLvlStrRef>
          </c:cat>
          <c:val>
            <c:numRef>
              <c:f>Feuil1!$D$40:$D$50</c:f>
              <c:numCache>
                <c:formatCode>General</c:formatCode>
                <c:ptCount val="11"/>
                <c:pt idx="0">
                  <c:v>0.8</c:v>
                </c:pt>
                <c:pt idx="1">
                  <c:v>0.98</c:v>
                </c:pt>
                <c:pt idx="2">
                  <c:v>0.97</c:v>
                </c:pt>
                <c:pt idx="4">
                  <c:v>0.99</c:v>
                </c:pt>
                <c:pt idx="5">
                  <c:v>0.99</c:v>
                </c:pt>
                <c:pt idx="6">
                  <c:v>0.8</c:v>
                </c:pt>
                <c:pt idx="8">
                  <c:v>0.75</c:v>
                </c:pt>
                <c:pt idx="9">
                  <c:v>0.98</c:v>
                </c:pt>
                <c:pt idx="10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E3-48C7-84CE-9AB57A0AEB6F}"/>
            </c:ext>
          </c:extLst>
        </c:ser>
        <c:ser>
          <c:idx val="2"/>
          <c:order val="2"/>
          <c:tx>
            <c:strRef>
              <c:f>Feuil1!$E$39</c:f>
              <c:strCache>
                <c:ptCount val="1"/>
                <c:pt idx="0">
                  <c:v>Specificity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Feuil1!$A$40:$B$50</c:f>
              <c:multiLvlStrCache>
                <c:ptCount val="11"/>
                <c:lvl>
                  <c:pt idx="0">
                    <c:v>BC 1</c:v>
                  </c:pt>
                  <c:pt idx="1">
                    <c:v>BC 2</c:v>
                  </c:pt>
                  <c:pt idx="2">
                    <c:v>BC 3</c:v>
                  </c:pt>
                  <c:pt idx="4">
                    <c:v>BC 1</c:v>
                  </c:pt>
                  <c:pt idx="5">
                    <c:v>BC 2</c:v>
                  </c:pt>
                  <c:pt idx="6">
                    <c:v>BC 3</c:v>
                  </c:pt>
                  <c:pt idx="8">
                    <c:v>BC 1</c:v>
                  </c:pt>
                  <c:pt idx="9">
                    <c:v>BC 2</c:v>
                  </c:pt>
                  <c:pt idx="10">
                    <c:v>BC 3</c:v>
                  </c:pt>
                </c:lvl>
                <c:lvl>
                  <c:pt idx="0">
                    <c:v>Experiment 1</c:v>
                  </c:pt>
                  <c:pt idx="4">
                    <c:v>Experiment 2</c:v>
                  </c:pt>
                  <c:pt idx="8">
                    <c:v>Experiment 3</c:v>
                  </c:pt>
                </c:lvl>
              </c:multiLvlStrCache>
            </c:multiLvlStrRef>
          </c:cat>
          <c:val>
            <c:numRef>
              <c:f>Feuil1!$E$40:$E$50</c:f>
              <c:numCache>
                <c:formatCode>General</c:formatCode>
                <c:ptCount val="11"/>
                <c:pt idx="0">
                  <c:v>0.83</c:v>
                </c:pt>
                <c:pt idx="1">
                  <c:v>0.83</c:v>
                </c:pt>
                <c:pt idx="2">
                  <c:v>0.83</c:v>
                </c:pt>
                <c:pt idx="4">
                  <c:v>0.99</c:v>
                </c:pt>
                <c:pt idx="5">
                  <c:v>0.99</c:v>
                </c:pt>
                <c:pt idx="6">
                  <c:v>0.99</c:v>
                </c:pt>
                <c:pt idx="8">
                  <c:v>0.85</c:v>
                </c:pt>
                <c:pt idx="9">
                  <c:v>0.85</c:v>
                </c:pt>
                <c:pt idx="10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E3-48C7-84CE-9AB57A0AEB6F}"/>
            </c:ext>
          </c:extLst>
        </c:ser>
        <c:ser>
          <c:idx val="3"/>
          <c:order val="3"/>
          <c:tx>
            <c:strRef>
              <c:f>Feuil1!$F$39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Feuil1!$A$40:$B$50</c:f>
              <c:multiLvlStrCache>
                <c:ptCount val="11"/>
                <c:lvl>
                  <c:pt idx="0">
                    <c:v>BC 1</c:v>
                  </c:pt>
                  <c:pt idx="1">
                    <c:v>BC 2</c:v>
                  </c:pt>
                  <c:pt idx="2">
                    <c:v>BC 3</c:v>
                  </c:pt>
                  <c:pt idx="4">
                    <c:v>BC 1</c:v>
                  </c:pt>
                  <c:pt idx="5">
                    <c:v>BC 2</c:v>
                  </c:pt>
                  <c:pt idx="6">
                    <c:v>BC 3</c:v>
                  </c:pt>
                  <c:pt idx="8">
                    <c:v>BC 1</c:v>
                  </c:pt>
                  <c:pt idx="9">
                    <c:v>BC 2</c:v>
                  </c:pt>
                  <c:pt idx="10">
                    <c:v>BC 3</c:v>
                  </c:pt>
                </c:lvl>
                <c:lvl>
                  <c:pt idx="0">
                    <c:v>Experiment 1</c:v>
                  </c:pt>
                  <c:pt idx="4">
                    <c:v>Experiment 2</c:v>
                  </c:pt>
                  <c:pt idx="8">
                    <c:v>Experiment 3</c:v>
                  </c:pt>
                </c:lvl>
              </c:multiLvlStrCache>
            </c:multiLvlStrRef>
          </c:cat>
          <c:val>
            <c:numRef>
              <c:f>Feuil1!$F$40:$F$50</c:f>
              <c:numCache>
                <c:formatCode>General</c:formatCode>
                <c:ptCount val="11"/>
                <c:pt idx="0">
                  <c:v>0.8</c:v>
                </c:pt>
                <c:pt idx="1">
                  <c:v>0.83</c:v>
                </c:pt>
                <c:pt idx="2">
                  <c:v>0.83</c:v>
                </c:pt>
                <c:pt idx="4">
                  <c:v>0.9</c:v>
                </c:pt>
                <c:pt idx="5">
                  <c:v>0.9</c:v>
                </c:pt>
                <c:pt idx="6">
                  <c:v>0.88</c:v>
                </c:pt>
                <c:pt idx="8">
                  <c:v>0.9</c:v>
                </c:pt>
                <c:pt idx="9">
                  <c:v>0.9</c:v>
                </c:pt>
                <c:pt idx="10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AE3-48C7-84CE-9AB57A0AEB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63523704"/>
        <c:axId val="563524032"/>
      </c:barChart>
      <c:catAx>
        <c:axId val="5635237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fr-FR"/>
          </a:p>
        </c:txPr>
        <c:crossAx val="563524032"/>
        <c:crosses val="autoZero"/>
        <c:auto val="1"/>
        <c:lblAlgn val="ctr"/>
        <c:lblOffset val="100"/>
        <c:noMultiLvlLbl val="0"/>
      </c:catAx>
      <c:valAx>
        <c:axId val="563524032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63523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4C81B-33B6-4F19-8F76-D422EFE42170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59A17-EE70-407B-851B-3B0885B0848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7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dirty="0"/>
              <a:t>Merci madame la présidente de jury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dirty="0"/>
              <a:t>avant de commencer la présentation de mon projet intitulé « ***************** » -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b="1" dirty="0"/>
              <a:t>réalisé</a:t>
            </a:r>
            <a:r>
              <a:rPr lang="fr-FR" sz="1400" dirty="0"/>
              <a:t> pour l'obtention de ma master de recherche en informatique.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dirty="0"/>
              <a:t>Tout d’abord, je tiens à remercier les membres du jury, Mme -- et M. ---, de leur intérêt pour ce travail.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dirty="0"/>
              <a:t>je remercie également mon encadrant, M. </a:t>
            </a:r>
            <a:r>
              <a:rPr lang="fr-FR" sz="1400" dirty="0" err="1"/>
              <a:t>elloumi</a:t>
            </a:r>
            <a:r>
              <a:rPr lang="fr-FR" sz="1400" dirty="0"/>
              <a:t> </a:t>
            </a:r>
            <a:r>
              <a:rPr lang="fr-FR" sz="1400" b="1" dirty="0"/>
              <a:t>Yaroub,</a:t>
            </a:r>
            <a:r>
              <a:rPr lang="fr-FR" sz="1400" dirty="0"/>
              <a:t> </a:t>
            </a:r>
            <a:r>
              <a:rPr lang="fr-FR" sz="1400" b="1" dirty="0"/>
              <a:t>qui m'a guidé </a:t>
            </a:r>
            <a:r>
              <a:rPr lang="fr-FR" sz="1400" dirty="0"/>
              <a:t>et ma motivé tout au long de ce projet.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dirty="0"/>
              <a:t>Enfin, je veut remercier tous les membres du </a:t>
            </a:r>
            <a:r>
              <a:rPr lang="fr-FR" sz="1400" dirty="0" err="1"/>
              <a:t>LabTIM</a:t>
            </a:r>
            <a:r>
              <a:rPr lang="fr-FR" sz="1400" dirty="0"/>
              <a:t> pour leur aide et leur soutien.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400" b="1" dirty="0"/>
              <a:t>**Pour présenter notre projet** </a:t>
            </a:r>
          </a:p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EB0CE-E2EA-4029-8261-F17F273548A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938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00" dirty="0" err="1"/>
              <a:t>Pssant</a:t>
            </a:r>
            <a:r>
              <a:rPr lang="fr-FR" sz="1400" dirty="0"/>
              <a:t> a l’</a:t>
            </a:r>
            <a:r>
              <a:rPr lang="fr-FR" sz="1400" dirty="0" err="1"/>
              <a:t>etat</a:t>
            </a:r>
            <a:r>
              <a:rPr lang="fr-FR" sz="1400" dirty="0"/>
              <a:t> de l’art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43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études automatique de la détection de SEP </a:t>
            </a:r>
            <a:r>
              <a:rPr lang="fr-FR" dirty="0" err="1"/>
              <a:t>apartire</a:t>
            </a:r>
            <a:r>
              <a:rPr lang="fr-FR" dirty="0"/>
              <a:t> d’imagerie OCT</a:t>
            </a:r>
          </a:p>
          <a:p>
            <a:r>
              <a:rPr lang="fr-FR" dirty="0"/>
              <a:t>Seules quelques travaux sont disponibles.</a:t>
            </a:r>
          </a:p>
          <a:p>
            <a:r>
              <a:rPr lang="fr-FR" dirty="0"/>
              <a:t>Dans le premier travail, les auteurs ont utilisé les 3 premières couches rétiniennes comme biomarqueur avec d’autres couches rétiniennes telles que l’épaisseur rétinienne de toutes les couches combinées.</a:t>
            </a:r>
          </a:p>
          <a:p>
            <a:r>
              <a:rPr lang="fr-FR" dirty="0"/>
              <a:t>Dans le travail de Carlo Cavalière et Gracia martin, les auteurs ont utilisé SVM comme classificateur basé sur les </a:t>
            </a:r>
            <a:r>
              <a:rPr lang="fr-FR" b="1" dirty="0"/>
              <a:t>caractéristiques extraites directement du dispositif OCT</a:t>
            </a:r>
            <a:r>
              <a:rPr lang="fr-FR" dirty="0"/>
              <a:t>.</a:t>
            </a:r>
          </a:p>
          <a:p>
            <a:r>
              <a:rPr lang="fr-FR" b="1" dirty="0"/>
              <a:t>Ils ont obtenu une précision de 89, 97 et 98, respectivement.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49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auteurs, Alberto et Gracia Martin, n'ont utilisé que la première couche, c'est-à-dire le RNFL, comme biomarqueur .</a:t>
            </a:r>
          </a:p>
          <a:p>
            <a:r>
              <a:rPr lang="fr-FR" dirty="0"/>
              <a:t>Une précision de 87 a été obtenue dans le travail d'Alberto.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92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auteurs, Alberto et Gracia Martin, n'ont utilisé que la première couche, c'est-à-dire le RNFL, comme biomarqueur .</a:t>
            </a:r>
          </a:p>
          <a:p>
            <a:r>
              <a:rPr lang="fr-FR" dirty="0"/>
              <a:t>Une précision de 87 a été obtenue dans le travail d'Alberto.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95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sz="1400" dirty="0"/>
              <a:t>Parmi les limites des travaux existant on trouve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/>
              <a:t>La différence d'épaisseur maculaire et rétinienne dans la rétine elle mm entre les personnes n'a pas été prise en compte.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400" dirty="0"/>
              <a:t>= </a:t>
            </a:r>
            <a:r>
              <a:rPr lang="fr-FR" sz="1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Et cela conduit  fausses prédictions.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/>
              <a:t>Il ont utilisé des épaisseur moyenne de différentes grandes zones de la </a:t>
            </a: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rétine.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ont  limité a des classificateurs traditionnels d'apprentissage automatique.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02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Passant a la methodology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28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ce partie on vas présenter notre approche ----</a:t>
            </a:r>
          </a:p>
          <a:p>
            <a:r>
              <a:rPr lang="fr-FR" dirty="0"/>
              <a:t>Pour la </a:t>
            </a:r>
            <a:r>
              <a:rPr lang="fr-FR" dirty="0" err="1"/>
              <a:t>detection</a:t>
            </a:r>
            <a:r>
              <a:rPr lang="fr-FR" dirty="0"/>
              <a:t> de la SEP a partir d’imagerie OCT, tout d’abord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En se basant sur des études cliniques </a:t>
            </a:r>
          </a:p>
          <a:p>
            <a:r>
              <a:rPr lang="fr-FR" dirty="0"/>
              <a:t>→ épaisseur maculaire des 4 couches supérieures  comme des </a:t>
            </a:r>
            <a:r>
              <a:rPr lang="fr-FR" dirty="0" err="1"/>
              <a:t>biomarquer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pour trouve l’Épaisseur dans des zones rétiniennes spécifiques et pour extraire les </a:t>
            </a:r>
            <a:r>
              <a:rPr lang="fr-FR" dirty="0" err="1"/>
              <a:t>caracteristiques</a:t>
            </a:r>
            <a:r>
              <a:rPr lang="fr-FR" dirty="0"/>
              <a:t> de chaque couche </a:t>
            </a:r>
          </a:p>
          <a:p>
            <a:r>
              <a:rPr lang="fr-FR" dirty="0"/>
              <a:t>→ l'utilisation d'images OCT rétiniennes on va segmenté les 4 couches supérieures.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Pour extraire les caractéristiques de zones rétiniennes spécifiques dans la macula. </a:t>
            </a:r>
          </a:p>
          <a:p>
            <a:r>
              <a:rPr lang="fr-FR" dirty="0"/>
              <a:t>→ on va utilise les 3 coupes centrales de la zone maculaire et la technologies d'apprentissage d'ensemble.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73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ce faire, notre approche va contient 3 phases principales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/>
              <a:t>Premièrement la segmentation des couches de l'OCT rétinien.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/>
              <a:t>ensuite l'extraction de l'épaisseur des quatre couches internes.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/>
              <a:t>et enfin la classification par apprentissage d'ensemble.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88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err="1"/>
              <a:t>Commancant</a:t>
            </a:r>
            <a:r>
              <a:rPr lang="en-GB" dirty="0"/>
              <a:t> par la segmentation des couches OCT retinene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61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la partie de segmentation on a va passer par: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Prétraitement des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Ensuite, la Découpage et séparation des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Puis la Flip vertical (images OCT courbé).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Augmentation des données (images OCT courbé).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Deux modèles d’apprentissage profond pour segmenter les images OCT courbé et les images plates.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Post-traitement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87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00" dirty="0"/>
              <a:t>On va suivre le plan suivant…</a:t>
            </a:r>
          </a:p>
          <a:p>
            <a:r>
              <a:rPr lang="fr-FR" sz="1400" dirty="0"/>
              <a:t>Commençant par une introduction générale, </a:t>
            </a:r>
          </a:p>
          <a:p>
            <a:r>
              <a:rPr lang="fr-FR" sz="1400" dirty="0"/>
              <a:t>ensuite l'</a:t>
            </a:r>
            <a:r>
              <a:rPr lang="fr-FR" sz="1400" dirty="0" err="1"/>
              <a:t>etat</a:t>
            </a:r>
            <a:r>
              <a:rPr lang="fr-FR" sz="1400" dirty="0"/>
              <a:t> de l'art, </a:t>
            </a:r>
          </a:p>
          <a:p>
            <a:r>
              <a:rPr lang="fr-FR" sz="1400" dirty="0"/>
              <a:t>après on vas expliquer la approche  proposée, et les </a:t>
            </a:r>
            <a:r>
              <a:rPr lang="fr-FR" sz="1400" dirty="0" err="1"/>
              <a:t>resultat</a:t>
            </a:r>
            <a:r>
              <a:rPr lang="fr-FR" sz="1400" dirty="0"/>
              <a:t>,  </a:t>
            </a:r>
          </a:p>
          <a:p>
            <a:r>
              <a:rPr lang="fr-FR" sz="1400" dirty="0"/>
              <a:t>finissant par la conclusion générale et nos perspectives.</a:t>
            </a:r>
          </a:p>
          <a:p>
            <a:r>
              <a:rPr lang="fr-FR" sz="1400" dirty="0"/>
              <a:t>----------------------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06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Pour la </a:t>
            </a:r>
            <a:r>
              <a:rPr lang="fr-FR" dirty="0"/>
              <a:t>Prétraitement des données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08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400" dirty="0"/>
              <a:t>On va applique </a:t>
            </a:r>
            <a:r>
              <a:rPr lang="fr-FR" sz="1400" b="1" dirty="0"/>
              <a:t>Une technique d'amélioration du contraste </a:t>
            </a:r>
            <a:r>
              <a:rPr lang="fr-FR" sz="1400" dirty="0"/>
              <a:t>pour ajuster la luminosité des couches.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400" dirty="0"/>
              <a:t>Un masque pour </a:t>
            </a:r>
            <a:r>
              <a:rPr lang="fr-FR" sz="1400" b="1" dirty="0"/>
              <a:t>éliminer les couches inutiles </a:t>
            </a:r>
            <a:r>
              <a:rPr lang="fr-FR" sz="1400" dirty="0"/>
              <a:t>et </a:t>
            </a:r>
            <a:r>
              <a:rPr lang="fr-FR" sz="1400" b="1" dirty="0"/>
              <a:t>minimiser l'espace d'apprentissage </a:t>
            </a:r>
            <a:r>
              <a:rPr lang="fr-FR" sz="1400" dirty="0"/>
              <a:t>pour une meilleure performance.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49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Passant a la </a:t>
            </a:r>
          </a:p>
          <a:p>
            <a:r>
              <a:rPr lang="fr-FR" dirty="0"/>
              <a:t>Découpage et séparation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65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cette partie on va applique un </a:t>
            </a:r>
            <a:r>
              <a:rPr lang="fr-FR" b="1" dirty="0"/>
              <a:t>découpage</a:t>
            </a:r>
            <a:r>
              <a:rPr lang="fr-FR" dirty="0"/>
              <a:t> pour obtenir des </a:t>
            </a:r>
            <a:r>
              <a:rPr lang="fr-FR" b="1" dirty="0"/>
              <a:t>patches de taille 128×128</a:t>
            </a:r>
          </a:p>
          <a:p>
            <a:r>
              <a:rPr lang="fr-FR" dirty="0"/>
              <a:t>Donc on va obtenir 8 patches par coupe OCT</a:t>
            </a:r>
          </a:p>
          <a:p>
            <a:r>
              <a:rPr lang="fr-FR" dirty="0"/>
              <a:t>en se basant sur la différences de forme entre la zone de la </a:t>
            </a:r>
            <a:r>
              <a:rPr lang="fr-FR" dirty="0" err="1"/>
              <a:t>curvature</a:t>
            </a:r>
            <a:r>
              <a:rPr lang="fr-FR" dirty="0"/>
              <a:t> maculaire (fovéa) et le reste de la macula.</a:t>
            </a:r>
          </a:p>
          <a:p>
            <a:r>
              <a:rPr lang="fr-FR" dirty="0"/>
              <a:t>Apres la </a:t>
            </a:r>
            <a:r>
              <a:rPr lang="fr-FR" dirty="0" err="1"/>
              <a:t>separation</a:t>
            </a:r>
            <a:r>
              <a:rPr lang="fr-FR" dirty="0"/>
              <a:t> de données on va trouver 2 types d’images, images courbé OCT et images plates OCT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54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Apres</a:t>
            </a:r>
            <a:r>
              <a:rPr lang="en-GB" dirty="0"/>
              <a:t> la separation de </a:t>
            </a:r>
            <a:r>
              <a:rPr lang="en-GB" dirty="0" err="1"/>
              <a:t>données</a:t>
            </a:r>
            <a:r>
              <a:rPr lang="en-GB" dirty="0"/>
              <a:t>, on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ppliquée</a:t>
            </a:r>
            <a:r>
              <a:rPr lang="en-GB" dirty="0"/>
              <a:t> un flip vertical aux images </a:t>
            </a:r>
            <a:r>
              <a:rPr lang="en-GB" dirty="0" err="1"/>
              <a:t>courbé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2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Dans </a:t>
            </a:r>
            <a:r>
              <a:rPr lang="en-GB" b="1" dirty="0" err="1"/>
              <a:t>ce</a:t>
            </a:r>
            <a:r>
              <a:rPr lang="en-GB" b="1" dirty="0"/>
              <a:t> </a:t>
            </a:r>
            <a:r>
              <a:rPr lang="en-GB" b="1" dirty="0" err="1"/>
              <a:t>partie</a:t>
            </a:r>
            <a:r>
              <a:rPr lang="en-GB" b="1" dirty="0"/>
              <a:t> un flip vertical a </a:t>
            </a:r>
            <a:r>
              <a:rPr lang="en-GB" b="1" dirty="0" err="1"/>
              <a:t>ete</a:t>
            </a:r>
            <a:r>
              <a:rPr lang="en-GB" b="1" dirty="0"/>
              <a:t> </a:t>
            </a:r>
            <a:r>
              <a:rPr lang="en-GB" b="1" dirty="0" err="1"/>
              <a:t>effectue</a:t>
            </a:r>
            <a:r>
              <a:rPr lang="en-GB" b="1" dirty="0"/>
              <a:t> aux images </a:t>
            </a:r>
            <a:r>
              <a:rPr lang="en-GB" b="1" dirty="0" err="1"/>
              <a:t>courbé</a:t>
            </a:r>
            <a:r>
              <a:rPr lang="en-GB" b="1" dirty="0"/>
              <a:t> pour </a:t>
            </a:r>
            <a:r>
              <a:rPr lang="en-GB" b="1" dirty="0" err="1"/>
              <a:t>avoir</a:t>
            </a:r>
            <a:r>
              <a:rPr lang="en-GB" b="1" dirty="0"/>
              <a:t> des patches de </a:t>
            </a:r>
            <a:r>
              <a:rPr lang="fr-FR" b="1" dirty="0"/>
              <a:t>même forme et même direction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9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Ensuite, après le flip.</a:t>
            </a:r>
          </a:p>
          <a:p>
            <a:r>
              <a:rPr lang="fr-FR" dirty="0"/>
              <a:t> des augmentations des données vont être performées aux images OCT courbé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3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00" dirty="0"/>
              <a:t>Pour l’Augmentation des données: </a:t>
            </a:r>
          </a:p>
          <a:p>
            <a:r>
              <a:rPr lang="fr-FR" sz="1400" dirty="0" err="1"/>
              <a:t>Ona</a:t>
            </a:r>
            <a:r>
              <a:rPr lang="fr-FR" sz="1400" dirty="0"/>
              <a:t>  la figure suivant ou</a:t>
            </a:r>
          </a:p>
          <a:p>
            <a:r>
              <a:rPr lang="fr-FR" sz="1400" b="1" dirty="0"/>
              <a:t>(a) l'image d'entrée, </a:t>
            </a:r>
          </a:p>
          <a:p>
            <a:r>
              <a:rPr lang="fr-FR" sz="1400" b="1" dirty="0"/>
              <a:t>(b) (c) décalage vers le haut et vers le bas</a:t>
            </a:r>
          </a:p>
          <a:p>
            <a:r>
              <a:rPr lang="fr-FR" sz="1400" b="1" dirty="0"/>
              <a:t>(d) zoom de 1,1, </a:t>
            </a:r>
          </a:p>
          <a:p>
            <a:r>
              <a:rPr lang="fr-FR" sz="1400" b="1" dirty="0"/>
              <a:t>(e) compactage vertical, </a:t>
            </a:r>
          </a:p>
          <a:p>
            <a:r>
              <a:rPr lang="fr-FR" sz="1400" b="1" dirty="0"/>
              <a:t>(f) (g)  dilatation verticale, horizontale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765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Apres</a:t>
            </a:r>
            <a:r>
              <a:rPr lang="en-GB" dirty="0"/>
              <a:t> </a:t>
            </a:r>
            <a:r>
              <a:rPr lang="en-GB" dirty="0" err="1"/>
              <a:t>l’augmentation</a:t>
            </a:r>
            <a:r>
              <a:rPr lang="en-GB" dirty="0"/>
              <a:t> des </a:t>
            </a:r>
            <a:r>
              <a:rPr lang="en-GB" dirty="0" err="1"/>
              <a:t>données</a:t>
            </a:r>
            <a:r>
              <a:rPr lang="en-GB" dirty="0"/>
              <a:t>, on </a:t>
            </a:r>
            <a:r>
              <a:rPr lang="en-GB" dirty="0" err="1"/>
              <a:t>va</a:t>
            </a:r>
            <a:r>
              <a:rPr lang="en-GB" dirty="0"/>
              <a:t> par la suite </a:t>
            </a:r>
            <a:r>
              <a:rPr lang="en-GB" dirty="0" err="1"/>
              <a:t>segmenter</a:t>
            </a:r>
            <a:r>
              <a:rPr lang="en-GB" dirty="0"/>
              <a:t> les deux groups </a:t>
            </a:r>
            <a:r>
              <a:rPr lang="en-GB" dirty="0" err="1"/>
              <a:t>d’images</a:t>
            </a:r>
            <a:r>
              <a:rPr lang="en-GB" dirty="0"/>
              <a:t> OCT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72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Pour le faire on </a:t>
            </a:r>
            <a:r>
              <a:rPr lang="en-GB" dirty="0" err="1"/>
              <a:t>va</a:t>
            </a:r>
            <a:r>
              <a:rPr lang="en-GB" dirty="0"/>
              <a:t> implementer des architecture U-net pour </a:t>
            </a:r>
            <a:r>
              <a:rPr lang="en-GB" dirty="0" err="1"/>
              <a:t>segmenter</a:t>
            </a:r>
            <a:r>
              <a:rPr lang="en-GB" dirty="0"/>
              <a:t> </a:t>
            </a:r>
            <a:r>
              <a:rPr lang="fr-FR" dirty="0"/>
              <a:t>les images OCT courbé et les images plates.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42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00" dirty="0"/>
              <a:t>Commençant par l’introduction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56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Font typeface="Arial" panose="020B0604020202020204" pitchFamily="34" charset="0"/>
              <a:buNone/>
            </a:pP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est une Architecture DL pour la segmentation sémantique des images médicale.</a:t>
            </a:r>
          </a:p>
          <a:p>
            <a:pPr marL="0" indent="0" algn="l" defTabSz="914400" rtl="0" eaLnBrk="1" latinLnBrk="0" hangingPunct="1">
              <a:buFont typeface="Arial" panose="020B0604020202020204" pitchFamily="34" charset="0"/>
              <a:buNone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EIle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 compose de deux chemins : l'encodeur et le décodeur .</a:t>
            </a:r>
          </a:p>
          <a:p>
            <a:pPr marL="0" indent="0" algn="l" defTabSz="914400" rtl="0" eaLnBrk="1" latinLnBrk="0" hangingPunct="1">
              <a:buFont typeface="Arial" panose="020B0604020202020204" pitchFamily="34" charset="0"/>
              <a:buNone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Elle utilise des connexions de saut entre l'encodeur et le décodeur </a:t>
            </a:r>
            <a:r>
              <a:rPr lang="fr-F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pour récupérer les informations spatiales perdues lors du échantillonnage (Max </a:t>
            </a:r>
            <a:r>
              <a:rPr lang="fr-F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Pooling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638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Apres</a:t>
            </a:r>
            <a:r>
              <a:rPr lang="en-GB" dirty="0"/>
              <a:t> la Segmentation,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va</a:t>
            </a:r>
            <a:r>
              <a:rPr lang="en-GB" dirty="0"/>
              <a:t> applique le </a:t>
            </a:r>
            <a:r>
              <a:rPr lang="fr-FR" dirty="0"/>
              <a:t>post-traitement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34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ce partie on va combinez tous les patchs segmentés en une seule coupe OCT segmentée.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84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Après la segmentation des images, on va passer à la phase d’extraction des caractéristiques/</a:t>
            </a:r>
            <a:r>
              <a:rPr lang="fr-FR" dirty="0" err="1"/>
              <a:t>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51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Donc dans cette partie, </a:t>
            </a:r>
          </a:p>
          <a:p>
            <a:r>
              <a:rPr lang="fr-FR" dirty="0"/>
              <a:t>à partir des images segmentées on va extraire les épaisseurs des trois coupes centrales de la macula </a:t>
            </a:r>
          </a:p>
          <a:p>
            <a:r>
              <a:rPr lang="fr-FR" dirty="0"/>
              <a:t>(le centre maculaire, la tranche au-dessus et la tranche au-dessous).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70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sz="1400" dirty="0"/>
                  <a:t>Quatre caractéristiques seront extraites de chaque coupe pour trouve le vecteur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sz="14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sz="14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4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sz="14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  </m:t>
                    </m:r>
                    <m:d>
                      <m:dPr>
                        <m:begChr m:val="{"/>
                        <m:endChr m:val="}"/>
                        <m:ctrlPr>
                          <a:rPr lang="en-US" sz="14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𝒍</m:t>
                            </m:r>
                          </m:sub>
                        </m:sSub>
                        <m:r>
                          <a:rPr lang="en-US" sz="14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4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en-US" sz="14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4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d>
                        <m:r>
                          <a:rPr lang="en-US" sz="14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    </m:t>
                        </m:r>
                        <m:r>
                          <a:rPr lang="en-US" sz="14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𝒘𝒉𝒆𝒓𝒆</m:t>
                        </m:r>
                        <m:r>
                          <a:rPr lang="en-US" sz="14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en-US" sz="14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𝒍</m:t>
                        </m:r>
                        <m:r>
                          <a:rPr lang="en-US" sz="14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∈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sz="14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sz="14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𝟒</m:t>
                            </m:r>
                          </m:e>
                        </m:d>
                      </m:e>
                    </m:d>
                  </m:oMath>
                </a14:m>
                <a:endParaRPr lang="fr-FR" sz="14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1400" dirty="0"/>
                  <a:t>Ou où 𝑥_(𝑖,𝑗) sont les image d'entrée par patient, et </a:t>
                </a:r>
                <a:r>
                  <a:rPr lang="fr-FR" sz="1400" b="1" dirty="0"/>
                  <a:t>𝑻_𝒍 présente l'épaisseur de chacune des quatre couches supérieures. </a:t>
                </a:r>
              </a:p>
              <a:p>
                <a:endParaRPr lang="fr-FR" b="1" dirty="0"/>
              </a:p>
              <a:p>
                <a:endParaRPr lang="fr-FR" b="1" dirty="0"/>
              </a:p>
              <a:p>
                <a:r>
                  <a:rPr lang="fr-FR" dirty="0"/>
                  <a:t>-------------------</a:t>
                </a:r>
              </a:p>
              <a:p>
                <a:r>
                  <a:rPr lang="fr-FR" dirty="0"/>
                  <a:t>-------------------</a:t>
                </a:r>
              </a:p>
              <a:p>
                <a:r>
                  <a:rPr lang="fr-FR" dirty="0"/>
                  <a:t>Les caractéristiques extraites seront utilisées pour entraîner et évaluer les modèles de classification afin de diagnostiquer la maladie de la SEP.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sz="1200" b="1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200" b="1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2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𝒍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𝒊</m:t>
                                  </m:r>
                                  <m:r>
                                    <a:rPr lang="en-US" sz="1200" b="1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200" b="1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    </m:t>
                          </m:r>
                          <m:r>
                            <a:rPr lang="en-US" sz="12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𝒘𝒉𝒆𝒓𝒆</m:t>
                          </m:r>
                          <m:r>
                            <a:rPr lang="en-US" sz="12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2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𝒍</m:t>
                          </m:r>
                          <m:r>
                            <a:rPr lang="en-US" sz="12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∈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sz="1200" b="1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sz="1200" b="1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𝟒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dirty="0"/>
              </a:p>
              <a:p>
                <a:r>
                  <a:rPr lang="fr-FR" dirty="0"/>
                  <a:t>(𝑥_(𝑖,𝑗) ) est le vecteur de caractéristiques qui sera extrait de chaque patient où 𝑥_(𝑖,𝑗) est l'image d'entrée où 𝑖 est le nombre de sujets (HS ou patient MS) et j est le numéro de la coupe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Quatre caractéristiques seront extraites de chaque coupe : l'épaisseur du RNFL, du GCL, de l'IPL et de l'INL. </a:t>
                </a:r>
              </a:p>
              <a:p>
                <a:r>
                  <a:rPr lang="fr-FR" dirty="0"/>
                  <a:t>Les caractéristiques extraites seront utilisées pour entraîner et évaluer les modèles de classification afin de diagnostiquer la maladie de la SEP. </a:t>
                </a:r>
              </a:p>
              <a:p>
                <a:r>
                  <a:rPr lang="en-US" sz="1200" b="1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𝒇</a:t>
                </a:r>
                <a:r>
                  <a:rPr lang="en-US" sz="1200" b="1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(</a:t>
                </a:r>
                <a:r>
                  <a:rPr lang="en-US" sz="1200" b="1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𝒙_(𝒊,𝒋) )=  </a:t>
                </a:r>
                <a:r>
                  <a:rPr lang="en-US" sz="1200" b="1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{</a:t>
                </a:r>
                <a:r>
                  <a:rPr lang="en-US" sz="1200" b="1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𝑻_𝒍  (𝒙_(𝒊,𝒋) ),    𝒘𝒉𝒆𝒓𝒆 𝒍∈ [𝟏, 𝟒]}</a:t>
                </a:r>
                <a:endParaRPr lang="fr-FR" dirty="0"/>
              </a:p>
              <a:p>
                <a:r>
                  <a:rPr lang="fr-FR" dirty="0"/>
                  <a:t>(𝑥_(𝑖,𝑗) ) est le vecteur de caractéristiques qui sera extrait de chaque patient où 𝑥_(𝑖,𝑗) est l'image d'entrée où 𝑖 est le nombre de sujets (HS ou patient MS) et j est le numéro de la coupe. 𝑻_𝒍 présente l'épaisseur de chacune des quatre couches supérieures.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99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00" dirty="0"/>
              <a:t>Après l'extraction des vecteurs caractéristiques, on va l'utiliser pour classifier les patients SEP et les sujets sains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634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00" dirty="0"/>
              <a:t>Les vecteurs de caractéristiques extraits 𝑓(𝑥_(𝑖,𝑗) ) seront utilisés pour entraîner et évaluer les modèles de classification de base. </a:t>
            </a:r>
          </a:p>
          <a:p>
            <a:r>
              <a:rPr lang="fr-FR" sz="1400" dirty="0"/>
              <a:t>Le classificateur ELM a été implémenté comme modèle de base.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604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1400" dirty="0"/>
                  <a:t>Apre entrainer le classifieurs de base sur les vecteurs 𝑓(𝑥_(𝑖,𝑗)) on va obtenir le vecteur de caractéristiques de sortie 𝐹(𝑥_(𝑖,𝑗)), comme le montre l'équation suivante.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fr-FR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dirty="0"/>
                  <a:t>----------------------------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2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𝑩𝑪</m:t>
                          </m:r>
                        </m:e>
                        <m:sub>
                          <m:r>
                            <a:rPr lang="en-US" sz="12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en-US" sz="12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sz="1200" b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2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𝒋</m:t>
                              </m:r>
                              <m:r>
                                <a:rPr lang="en-US" sz="1200" b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𝒑</m:t>
                              </m:r>
                            </m:sub>
                          </m:sSub>
                          <m:r>
                            <a:rPr lang="en-US" sz="1200" b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   </m:t>
                          </m:r>
                          <m:r>
                            <a:rPr lang="en-US" sz="12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𝒘𝒉𝒆𝒓𝒆</m:t>
                          </m:r>
                          <m:r>
                            <a:rPr lang="en-US" sz="1200" b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2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𝒑</m:t>
                          </m:r>
                          <m:r>
                            <a:rPr lang="en-US" sz="1200" b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∈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𝟎</m:t>
                              </m:r>
                              <m:r>
                                <a:rPr lang="en-US" sz="1200" b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dirty="0"/>
                  <a:t>où p est la sortie prédite, j est le nombre de tranches, 𝑗 ∈ {1, 2, 3}, 𝑖 est le nombre de sujets (patient HS ou MS) </a:t>
                </a:r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𝐵𝐶</m:t>
                        </m:r>
                      </m:e>
                      <m:sub>
                        <m:r>
                          <a:rPr lang="en-US" sz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fr-FR" dirty="0"/>
                  <a:t>correspond au </a:t>
                </a:r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BC </a:t>
                </a:r>
                <a:r>
                  <a:rPr lang="en-US" sz="12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actuel</a:t>
                </a:r>
                <a:r>
                  <a:rPr lang="en-US" sz="1200" baseline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𝐵𝐶</m:t>
                        </m:r>
                      </m:e>
                      <m:sub>
                        <m:r>
                          <a:rPr lang="en-US" sz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en-US" sz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𝐵𝐶</m:t>
                        </m:r>
                      </m:e>
                      <m:sub>
                        <m:r>
                          <a:rPr lang="en-US" sz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𝐵𝐶</m:t>
                        </m:r>
                      </m:e>
                      <m:sub>
                        <m:r>
                          <a:rPr lang="en-US" sz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). </a:t>
                </a:r>
                <a:r>
                  <a:rPr lang="fr-FR" dirty="0"/>
                  <a:t>.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dirty="0"/>
                  <a:t>Les classifieurs ELM seront entraînés sur le vecteur de caractéristiques d'entrée 𝑓(𝑥_(𝑖,𝑗)) pour obtenir le vecteur de caractéristiques de sortie 𝐹(𝑥_(𝑖,𝑗)), comme le montre l'équation suivante.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𝑭</a:t>
                </a:r>
                <a:r>
                  <a:rPr lang="en-US" sz="1200" b="1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(</a:t>
                </a:r>
                <a:r>
                  <a:rPr lang="en-US" sz="1200" b="1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𝒙_(𝒊,𝒋) )= </a:t>
                </a:r>
                <a:r>
                  <a:rPr lang="en-US" sz="1200" b="1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〖</a:t>
                </a:r>
                <a:r>
                  <a:rPr lang="en-US" sz="1200" b="1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𝑩𝑪〗_𝒋 </a:t>
                </a:r>
                <a:r>
                  <a:rPr lang="en-US" sz="1200" b="1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(</a:t>
                </a:r>
                <a:r>
                  <a:rPr lang="en-US" sz="1200" b="1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𝒙_(𝒊,𝒋) )= </a:t>
                </a:r>
                <a:r>
                  <a:rPr lang="en-US" sz="1200" b="1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{</a:t>
                </a:r>
                <a:r>
                  <a:rPr lang="en-US" sz="1200" b="1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𝒚_(𝒋, 𝒑),   𝒘𝒉𝒆𝒓𝒆 𝒑∈ [𝟎,𝟏]}</a:t>
                </a:r>
                <a:endParaRPr lang="fr-FR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dirty="0"/>
                  <a:t>où p est la sortie prédite, j est le nombre de tranches, 𝑗 ∈ {1, 2, 3}, 𝑖 est le nombre de sujets (patient HS ou MS) </a:t>
                </a:r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and </a:t>
                </a:r>
                <a:r>
                  <a:rPr 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𝐵𝐶〗_𝑗</a:t>
                </a:r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fr-FR" dirty="0"/>
                  <a:t>correspond au </a:t>
                </a:r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BC </a:t>
                </a:r>
                <a:r>
                  <a:rPr lang="en-US" sz="12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actuel</a:t>
                </a:r>
                <a:r>
                  <a:rPr lang="en-US" sz="1200" baseline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</a:t>
                </a:r>
                <a:r>
                  <a:rPr 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𝐵𝐶〗_1, </a:t>
                </a:r>
                <a:r>
                  <a:rPr 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𝐵𝐶〗_2, </a:t>
                </a:r>
                <a:r>
                  <a:rPr 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𝐵𝐶〗_3</a:t>
                </a:r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). </a:t>
                </a:r>
                <a:r>
                  <a:rPr lang="fr-FR" dirty="0"/>
                  <a:t>.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dirty="0"/>
              <a:t>Un vecteur de caractéristiques V(𝑥_𝑖 ) est créé après l’union des vecteurs des trois modèles de base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dirty="0"/>
              <a:t>qui seront utilisés dans l'étape suivante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pour entraîner le MC comme indiqué dans l'équation suivante.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𝑽(𝒙_𝒊 ) est l'union des 3 vecteurs de caractéristiques F(𝒙_𝒊 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7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00" dirty="0"/>
              <a:t>La fonction normale des neurones du cerveau est d'envoyer et de recevoir des informations de et vers l'organisme. </a:t>
            </a:r>
          </a:p>
          <a:p>
            <a:r>
              <a:rPr lang="fr-FR" sz="1400" b="1" dirty="0"/>
              <a:t>Cependant, </a:t>
            </a:r>
            <a:r>
              <a:rPr lang="fr-FR" sz="1400" dirty="0"/>
              <a:t>dans la SEP, le système immunitaire attaque la myéline </a:t>
            </a:r>
          </a:p>
          <a:p>
            <a:r>
              <a:rPr lang="fr-FR" sz="1400" dirty="0"/>
              <a:t>et </a:t>
            </a:r>
            <a:r>
              <a:rPr lang="fr-FR" sz="1400" b="1" dirty="0"/>
              <a:t>provoque</a:t>
            </a:r>
            <a:r>
              <a:rPr lang="fr-FR" sz="1400" dirty="0"/>
              <a:t> des problèmes de communication entre le cerveau et le reste du corps.</a:t>
            </a:r>
          </a:p>
          <a:p>
            <a:r>
              <a:rPr lang="fr-FR" sz="1400" b="1" dirty="0"/>
              <a:t>Et cela conduit </a:t>
            </a:r>
            <a:r>
              <a:rPr lang="fr-FR" sz="1400" dirty="0"/>
              <a:t>à une perte d'échange d'informations.</a:t>
            </a: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208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00" dirty="0"/>
              <a:t>Après l'entraînement des BC, leurs vecteurs de sortie 𝐹(𝑥_(𝑖,1) ) seront agrégés en un seul vecteur caractéristique 𝑉(𝑥_𝑖 ) pour entraîner le MC qui va donnée à la prédiction finale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40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dirty="0"/>
              <a:t>Plusieurs MC seront mis en œuvre, afin de sélectionner le MC qui peut offrir de meilleures performances.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dirty="0" err="1"/>
              <a:t>Grid</a:t>
            </a:r>
            <a:r>
              <a:rPr lang="fr-FR" sz="1400" dirty="0"/>
              <a:t> </a:t>
            </a:r>
            <a:r>
              <a:rPr lang="fr-FR" sz="1400" dirty="0" err="1"/>
              <a:t>Search</a:t>
            </a:r>
            <a:r>
              <a:rPr lang="fr-FR" sz="1400" dirty="0"/>
              <a:t> est utilisée pour estimer la performance pour chaque combinaison de tous les hyperparamètres fournis.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16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Passant a la </a:t>
            </a:r>
            <a:r>
              <a:rPr lang="en-GB" dirty="0" err="1"/>
              <a:t>partie</a:t>
            </a:r>
            <a:r>
              <a:rPr lang="en-GB" dirty="0"/>
              <a:t> </a:t>
            </a:r>
            <a:r>
              <a:rPr lang="en-GB" dirty="0" err="1"/>
              <a:t>d’experimentation</a:t>
            </a:r>
            <a:r>
              <a:rPr lang="en-GB" dirty="0"/>
              <a:t> et </a:t>
            </a:r>
            <a:r>
              <a:rPr lang="en-GB" dirty="0" err="1"/>
              <a:t>resultats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118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0" dirty="0"/>
              <a:t>Voila les </a:t>
            </a:r>
            <a:r>
              <a:rPr lang="en-US" sz="1400" b="0" dirty="0" err="1"/>
              <a:t>metriques</a:t>
            </a:r>
            <a:r>
              <a:rPr lang="en-US" sz="1400" b="0" dirty="0"/>
              <a:t> </a:t>
            </a:r>
            <a:r>
              <a:rPr lang="en-US" sz="1400" b="0" dirty="0" err="1"/>
              <a:t>qu’on</a:t>
            </a:r>
            <a:r>
              <a:rPr lang="en-US" sz="1400" b="0" dirty="0"/>
              <a:t> </a:t>
            </a:r>
            <a:r>
              <a:rPr lang="en-US" sz="1400" b="0" dirty="0" err="1"/>
              <a:t>va</a:t>
            </a:r>
            <a:r>
              <a:rPr lang="en-US" sz="1400" b="0" dirty="0"/>
              <a:t> utilize pour </a:t>
            </a:r>
            <a:r>
              <a:rPr lang="en-US" sz="1400" b="0" dirty="0" err="1"/>
              <a:t>evaluer</a:t>
            </a:r>
            <a:r>
              <a:rPr lang="en-US" sz="1400" b="0" dirty="0"/>
              <a:t> </a:t>
            </a:r>
            <a:r>
              <a:rPr lang="en-US" sz="1400" b="0" dirty="0" err="1"/>
              <a:t>notre</a:t>
            </a:r>
            <a:r>
              <a:rPr lang="en-US" sz="1400" b="0" dirty="0"/>
              <a:t> </a:t>
            </a:r>
            <a:r>
              <a:rPr lang="en-US" sz="1400" b="0" dirty="0" err="1"/>
              <a:t>approche</a:t>
            </a:r>
            <a:endParaRPr lang="en-US" sz="1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397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La validation de la méthode proposée pour la segmentation et la détection des couches rétiniennes a été effectuée à l'aide d'une base de données accessible au public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publié par Yufan He et al. 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2020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La base contient 35 volumes 3D, contient 14 contrôles sains et 21 patients atteints de SEP.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Chaque sujet est composé d'une succession de 49 coupes 2D (B-scan).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528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utilisé ces images dans l’</a:t>
            </a:r>
            <a:r>
              <a:rPr lang="fr-FR" dirty="0" err="1"/>
              <a:t>evaluation</a:t>
            </a:r>
            <a:r>
              <a:rPr lang="fr-FR" dirty="0"/>
              <a:t> de notre approche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on a appliqué la technique de cross validation 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ou validation croisée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qui est une méthode statistique qui permet d'évaluer les performances des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modeles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ML</a:t>
            </a:r>
            <a:endParaRPr lang="fr-FR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670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dirty="0"/>
              <a:t>Voila les hyper </a:t>
            </a:r>
            <a:r>
              <a:rPr lang="en-GB" sz="1400" dirty="0" err="1"/>
              <a:t>parametres</a:t>
            </a:r>
            <a:r>
              <a:rPr lang="en-GB" sz="1400" dirty="0"/>
              <a:t> final de segmentation des images plat et des images </a:t>
            </a:r>
            <a:r>
              <a:rPr lang="en-GB" sz="1400" dirty="0" err="1"/>
              <a:t>courbé</a:t>
            </a:r>
            <a:endParaRPr lang="en-GB" sz="1400" dirty="0"/>
          </a:p>
          <a:p>
            <a:r>
              <a:rPr lang="en-GB" sz="1400" dirty="0" err="1"/>
              <a:t>Fonction</a:t>
            </a:r>
            <a:r>
              <a:rPr lang="en-GB" sz="1400" dirty="0"/>
              <a:t> de </a:t>
            </a:r>
            <a:r>
              <a:rPr lang="en-GB" sz="1400" dirty="0" err="1"/>
              <a:t>perte</a:t>
            </a:r>
            <a:r>
              <a:rPr lang="en-GB" sz="1400" dirty="0"/>
              <a:t>; categorical cross entropy</a:t>
            </a:r>
          </a:p>
          <a:p>
            <a:r>
              <a:rPr lang="en-GB" sz="1400" dirty="0"/>
              <a:t>La function </a:t>
            </a:r>
            <a:r>
              <a:rPr lang="en-GB" sz="1400" dirty="0" err="1"/>
              <a:t>d’activation</a:t>
            </a:r>
            <a:r>
              <a:rPr lang="en-GB" sz="1400" dirty="0"/>
              <a:t> </a:t>
            </a:r>
            <a:r>
              <a:rPr lang="en-GB" sz="1400" dirty="0" err="1"/>
              <a:t>softmax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460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dirty="0"/>
              <a:t>Ce table </a:t>
            </a:r>
            <a:r>
              <a:rPr lang="en-GB" sz="1400" dirty="0" err="1"/>
              <a:t>presente</a:t>
            </a:r>
            <a:r>
              <a:rPr lang="en-GB" sz="1400" dirty="0"/>
              <a:t> les </a:t>
            </a:r>
            <a:r>
              <a:rPr lang="en-GB" sz="1400" dirty="0" err="1"/>
              <a:t>perfonmance</a:t>
            </a:r>
            <a:r>
              <a:rPr lang="en-GB" sz="1400" dirty="0"/>
              <a:t> </a:t>
            </a:r>
            <a:r>
              <a:rPr lang="en-GB" sz="1400" dirty="0" err="1"/>
              <a:t>obtenu</a:t>
            </a:r>
            <a:r>
              <a:rPr lang="en-GB" sz="1400" dirty="0"/>
              <a:t> dan la </a:t>
            </a:r>
            <a:r>
              <a:rPr lang="en-GB" sz="1400" dirty="0" err="1"/>
              <a:t>partie</a:t>
            </a:r>
            <a:r>
              <a:rPr lang="en-GB" sz="1400" dirty="0"/>
              <a:t> du teste de architectures </a:t>
            </a:r>
            <a:r>
              <a:rPr lang="en-GB" sz="1400" dirty="0" err="1"/>
              <a:t>unet</a:t>
            </a:r>
            <a:r>
              <a:rPr lang="en-GB" sz="1400" dirty="0"/>
              <a:t> 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091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Voila </a:t>
            </a:r>
            <a:r>
              <a:rPr lang="en-US" dirty="0" err="1"/>
              <a:t>qq</a:t>
            </a:r>
            <a:r>
              <a:rPr lang="en-US" dirty="0"/>
              <a:t> image </a:t>
            </a:r>
            <a:r>
              <a:rPr lang="en-US" dirty="0" err="1"/>
              <a:t>segmenter</a:t>
            </a:r>
            <a:r>
              <a:rPr lang="en-US" dirty="0"/>
              <a:t>, c </a:t>
            </a:r>
            <a:r>
              <a:rPr lang="en-US" dirty="0" err="1"/>
              <a:t>est</a:t>
            </a:r>
            <a:r>
              <a:rPr lang="en-US" dirty="0"/>
              <a:t> la </a:t>
            </a:r>
            <a:r>
              <a:rPr lang="en-US" dirty="0" err="1"/>
              <a:t>resultat</a:t>
            </a:r>
            <a:r>
              <a:rPr lang="en-US" dirty="0"/>
              <a:t> de segmentation et b </a:t>
            </a:r>
            <a:r>
              <a:rPr lang="en-US" dirty="0" err="1"/>
              <a:t>est</a:t>
            </a:r>
            <a:r>
              <a:rPr lang="en-US" dirty="0"/>
              <a:t> la </a:t>
            </a:r>
            <a:r>
              <a:rPr lang="en-US" dirty="0" err="1"/>
              <a:t>vérité</a:t>
            </a:r>
            <a:r>
              <a:rPr lang="en-US" dirty="0"/>
              <a:t>-terrain dune image saine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99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Cela</a:t>
            </a:r>
            <a:r>
              <a:rPr lang="en-GB" dirty="0"/>
              <a:t> et </a:t>
            </a:r>
            <a:r>
              <a:rPr lang="en-GB" dirty="0" err="1"/>
              <a:t>une</a:t>
            </a:r>
            <a:r>
              <a:rPr lang="en-GB" dirty="0"/>
              <a:t> image </a:t>
            </a:r>
            <a:r>
              <a:rPr lang="en-GB" dirty="0" err="1"/>
              <a:t>pathologie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97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Parmi les symptômes de la SEP on 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troubles de la sensation, problèmes de pensée et d’apprentissage, problèmes de vision, et dépression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ces symptômes deviennent irréversibles lorsque l'on atteint les stades avancés de la maladie.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881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Passant a la classification des feature, </a:t>
            </a:r>
          </a:p>
          <a:p>
            <a:r>
              <a:rPr lang="en-GB" dirty="0"/>
              <a:t>Et voila les </a:t>
            </a:r>
            <a:r>
              <a:rPr lang="en-GB" dirty="0" err="1"/>
              <a:t>resultats</a:t>
            </a:r>
            <a:r>
              <a:rPr lang="en-GB" dirty="0"/>
              <a:t> de </a:t>
            </a:r>
            <a:r>
              <a:rPr lang="en-GB" dirty="0" err="1"/>
              <a:t>classifieurs</a:t>
            </a:r>
            <a:r>
              <a:rPr lang="en-GB" dirty="0"/>
              <a:t> de base dans les 3 experimentations </a:t>
            </a:r>
            <a:r>
              <a:rPr lang="en-GB" dirty="0" err="1"/>
              <a:t>qu’ona</a:t>
            </a:r>
            <a:r>
              <a:rPr lang="en-GB" dirty="0"/>
              <a:t> fait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49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Pour le meta </a:t>
            </a:r>
            <a:r>
              <a:rPr lang="en-GB" dirty="0" err="1"/>
              <a:t>classifieur</a:t>
            </a:r>
            <a:r>
              <a:rPr lang="en-GB" dirty="0"/>
              <a:t>, </a:t>
            </a:r>
            <a:r>
              <a:rPr lang="en-GB" dirty="0" err="1"/>
              <a:t>ona</a:t>
            </a:r>
            <a:r>
              <a:rPr lang="en-GB" dirty="0"/>
              <a:t> tester tout les </a:t>
            </a:r>
            <a:r>
              <a:rPr lang="en-GB" dirty="0" err="1"/>
              <a:t>classifieur</a:t>
            </a:r>
            <a:r>
              <a:rPr lang="en-GB" dirty="0"/>
              <a:t> </a:t>
            </a:r>
            <a:r>
              <a:rPr lang="en-GB" dirty="0" err="1"/>
              <a:t>selectioné</a:t>
            </a:r>
            <a:r>
              <a:rPr lang="en-GB" dirty="0"/>
              <a:t>,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elm </a:t>
            </a:r>
            <a:r>
              <a:rPr lang="en-GB" dirty="0" err="1"/>
              <a:t>svm</a:t>
            </a:r>
            <a:r>
              <a:rPr lang="en-GB" dirty="0"/>
              <a:t> et </a:t>
            </a:r>
            <a:r>
              <a:rPr lang="en-GB" dirty="0" err="1"/>
              <a:t>knn</a:t>
            </a:r>
            <a:r>
              <a:rPr lang="en-GB" dirty="0"/>
              <a:t> </a:t>
            </a:r>
            <a:r>
              <a:rPr lang="en-GB" dirty="0" err="1"/>
              <a:t>ont</a:t>
            </a:r>
            <a:r>
              <a:rPr lang="en-GB" dirty="0"/>
              <a:t> </a:t>
            </a:r>
            <a:r>
              <a:rPr lang="en-GB" dirty="0" err="1"/>
              <a:t>donne</a:t>
            </a:r>
            <a:r>
              <a:rPr lang="en-GB" dirty="0"/>
              <a:t> les Meilleur </a:t>
            </a:r>
            <a:r>
              <a:rPr lang="en-GB" dirty="0" err="1"/>
              <a:t>resultats</a:t>
            </a:r>
            <a:r>
              <a:rPr lang="en-GB" dirty="0"/>
              <a:t> avec 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0.96 acc/  1 pour la </a:t>
            </a:r>
            <a:r>
              <a:rPr lang="en-US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sensitivité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pour la </a:t>
            </a:r>
            <a:r>
              <a:rPr lang="fr-FR" sz="1200" noProof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specificite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la precision s</a:t>
            </a:r>
            <a:endParaRPr lang="en-US" sz="12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715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ELM </a:t>
            </a:r>
            <a:r>
              <a:rPr lang="en-GB" dirty="0" err="1"/>
              <a:t>est</a:t>
            </a:r>
            <a:r>
              <a:rPr lang="en-GB" dirty="0"/>
              <a:t> selection </a:t>
            </a:r>
            <a:r>
              <a:rPr lang="en-GB" dirty="0" err="1"/>
              <a:t>comme</a:t>
            </a:r>
            <a:r>
              <a:rPr lang="en-GB" dirty="0"/>
              <a:t> meta </a:t>
            </a:r>
            <a:r>
              <a:rPr lang="en-GB" dirty="0" err="1"/>
              <a:t>classifieur</a:t>
            </a:r>
            <a:r>
              <a:rPr lang="en-GB" dirty="0"/>
              <a:t>, </a:t>
            </a:r>
          </a:p>
          <a:p>
            <a:r>
              <a:rPr lang="en-GB" dirty="0"/>
              <a:t>Voila le </a:t>
            </a:r>
            <a:r>
              <a:rPr lang="en-GB" dirty="0" err="1"/>
              <a:t>tablau</a:t>
            </a:r>
            <a:r>
              <a:rPr lang="en-GB" dirty="0"/>
              <a:t> qui </a:t>
            </a:r>
            <a:r>
              <a:rPr lang="en-GB" dirty="0" err="1"/>
              <a:t>illustre</a:t>
            </a:r>
            <a:r>
              <a:rPr lang="en-GB" dirty="0"/>
              <a:t> les </a:t>
            </a:r>
            <a:r>
              <a:rPr lang="en-GB" dirty="0" err="1"/>
              <a:t>resultats</a:t>
            </a:r>
            <a:r>
              <a:rPr lang="en-GB" dirty="0"/>
              <a:t> finale du classification.</a:t>
            </a:r>
          </a:p>
          <a:p>
            <a:r>
              <a:rPr lang="en-GB" dirty="0"/>
              <a:t>--------------------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On remarque que les meta </a:t>
            </a:r>
            <a:r>
              <a:rPr lang="en-GB" dirty="0" err="1"/>
              <a:t>classifieur</a:t>
            </a:r>
            <a:r>
              <a:rPr lang="en-GB" dirty="0"/>
              <a:t> </a:t>
            </a:r>
            <a:r>
              <a:rPr lang="en-GB" dirty="0" err="1"/>
              <a:t>ont</a:t>
            </a:r>
            <a:r>
              <a:rPr lang="en-GB" dirty="0"/>
              <a:t> </a:t>
            </a:r>
            <a:r>
              <a:rPr lang="en-GB" dirty="0" err="1"/>
              <a:t>donné</a:t>
            </a:r>
            <a:r>
              <a:rPr lang="en-GB" dirty="0"/>
              <a:t> des </a:t>
            </a:r>
            <a:r>
              <a:rPr lang="fr-FR" dirty="0"/>
              <a:t>meilleures performances par rapport aux classificateurs de base dans les 3 expérimentation.</a:t>
            </a:r>
          </a:p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521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comparer notre approche par rapport aux travaux existent on remarque que notre résultat est supérieur au celle des autres mm qu’on a une petite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911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Voila on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terminer</a:t>
            </a:r>
            <a:r>
              <a:rPr lang="en-GB" dirty="0"/>
              <a:t> par </a:t>
            </a:r>
            <a:r>
              <a:rPr lang="en-GB" dirty="0" err="1"/>
              <a:t>une</a:t>
            </a:r>
            <a:r>
              <a:rPr lang="en-GB" dirty="0"/>
              <a:t>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953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Pour </a:t>
            </a:r>
            <a:r>
              <a:rPr lang="en-GB" dirty="0" err="1"/>
              <a:t>conclur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Ona proposer un approach </a:t>
            </a:r>
            <a:r>
              <a:rPr lang="fr-FR" dirty="0"/>
              <a:t>automatisé pour la  détection de la SEP basé sur l'imagerie OCT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L'utilisation des biomarqueurs cliniquement approuvés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Ona</a:t>
            </a:r>
            <a:r>
              <a:rPr lang="fr-FR" dirty="0"/>
              <a:t> appliqué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 segmentation des images OCT basée sur une architecture DL.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L'utilisation de l'apprentissage d'ensemble pour classifier les patients HC et 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621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Nos orientations futures sont divisées en deux catégories : celles liées à l'amélioration de notre proposition et celles liées aux pistes de recherche futures à long terme.</a:t>
            </a:r>
          </a:p>
          <a:p>
            <a:r>
              <a:rPr lang="fr-FR" dirty="0"/>
              <a:t>--------pour l'amélioration à court terme : </a:t>
            </a:r>
          </a:p>
          <a:p>
            <a:r>
              <a:rPr lang="fr-FR" dirty="0"/>
              <a:t>Améliorer les métriques de segmentation et de classification.</a:t>
            </a:r>
          </a:p>
          <a:p>
            <a:r>
              <a:rPr lang="fr-FR" dirty="0"/>
              <a:t>L'utilisation de différents bases de données.</a:t>
            </a:r>
          </a:p>
          <a:p>
            <a:r>
              <a:rPr lang="fr-FR" dirty="0"/>
              <a:t>--------Pistes de recherche futures à long terme :</a:t>
            </a:r>
          </a:p>
          <a:p>
            <a:r>
              <a:rPr lang="fr-FR" dirty="0"/>
              <a:t>fournir des outils de réduction pour les chercheurs et les organisations et d'aider au diagnostic et au suivi des maladies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008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485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549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4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Généralement pour diagnostiquer la SEP, l’IRM est utilisée pour permettre aux médecins de visualiser les lésions du système nerveux central.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108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Passant a la classification des feature, </a:t>
            </a:r>
          </a:p>
          <a:p>
            <a:r>
              <a:rPr lang="en-GB" dirty="0"/>
              <a:t>Et voila les </a:t>
            </a:r>
            <a:r>
              <a:rPr lang="en-GB" dirty="0" err="1"/>
              <a:t>resultats</a:t>
            </a:r>
            <a:r>
              <a:rPr lang="en-GB" dirty="0"/>
              <a:t> de </a:t>
            </a:r>
            <a:r>
              <a:rPr lang="en-GB" dirty="0" err="1"/>
              <a:t>classifieurs</a:t>
            </a:r>
            <a:r>
              <a:rPr lang="en-GB" dirty="0"/>
              <a:t> de base dans les 3 experimentations </a:t>
            </a:r>
            <a:r>
              <a:rPr lang="en-GB" dirty="0" err="1"/>
              <a:t>qu’ona</a:t>
            </a:r>
            <a:r>
              <a:rPr lang="en-GB" dirty="0"/>
              <a:t> fait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78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00" dirty="0"/>
              <a:t>Le problème avec cette méthode de diagnostic est </a:t>
            </a:r>
          </a:p>
          <a:p>
            <a:r>
              <a:rPr lang="fr-FR" sz="1400" dirty="0"/>
              <a:t>le manque des scanners IRM, surtout dans les pays pauvres. </a:t>
            </a:r>
          </a:p>
          <a:p>
            <a:r>
              <a:rPr lang="fr-FR" sz="1400" dirty="0"/>
              <a:t>les coûts élevés </a:t>
            </a:r>
          </a:p>
          <a:p>
            <a:r>
              <a:rPr lang="fr-FR" sz="1400" dirty="0"/>
              <a:t>et la disponibilité limitée.</a:t>
            </a:r>
          </a:p>
          <a:p>
            <a:r>
              <a:rPr lang="fr-FR" sz="1400" b="1" dirty="0"/>
              <a:t>De +  les examens par IRM </a:t>
            </a:r>
            <a:r>
              <a:rPr lang="fr-FR" sz="1400" dirty="0"/>
              <a:t>n’ont pas permis de détecter la sclérose en plaques à ses stades précoces.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/>
              <a:t>Et cela </a:t>
            </a:r>
            <a:r>
              <a:rPr lang="fr-FR" sz="1400" b="1" dirty="0"/>
              <a:t>mènera</a:t>
            </a:r>
            <a:r>
              <a:rPr lang="fr-FR" sz="1400" dirty="0"/>
              <a:t> à des stades avancés et des symptômes plus dangereux.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/>
              <a:t>Par conséquent, il faut développer d’autres méthodes de diagnostic.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02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Au cours des dernières années</a:t>
            </a:r>
            <a:r>
              <a:rPr lang="fr-FR" dirty="0"/>
              <a:t>, divers chercheurs ont affirmé que dans différentes maladies neurologiques</a:t>
            </a:r>
          </a:p>
          <a:p>
            <a:r>
              <a:rPr lang="fr-FR" dirty="0"/>
              <a:t>plusieurs technologies d’imagerie rétinienne, peuvent fournir des indicateurs précieux.</a:t>
            </a:r>
          </a:p>
          <a:p>
            <a:r>
              <a:rPr lang="fr-FR" sz="1400" b="1" dirty="0"/>
              <a:t>Ils ont indiqué que les patients atteints de SEP présentent un amincissement de la couche rétinienne </a:t>
            </a:r>
          </a:p>
          <a:p>
            <a:r>
              <a:rPr lang="fr-FR" sz="1400" b="1" dirty="0"/>
              <a:t>par rapport aux sujets sains.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86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mieux expliquer les couches rétinienne, </a:t>
            </a:r>
          </a:p>
          <a:p>
            <a:r>
              <a:rPr lang="fr-FR" dirty="0"/>
              <a:t>la rétine contient plusieurs couches qu’on peut le classer sur deux, </a:t>
            </a:r>
          </a:p>
          <a:p>
            <a:r>
              <a:rPr lang="fr-FR" dirty="0"/>
              <a:t>des couches intérieures et des couches extérieures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9A17-EE70-407B-851B-3B0885B084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16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gif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A364FA-5D6C-BFD3-8C79-513CF1ADB831}"/>
              </a:ext>
            </a:extLst>
          </p:cNvPr>
          <p:cNvSpPr/>
          <p:nvPr/>
        </p:nvSpPr>
        <p:spPr>
          <a:xfrm>
            <a:off x="380997" y="342899"/>
            <a:ext cx="17526000" cy="9601201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fr-FR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8E83D261-C943-5C4A-0B68-761FB837FC19}"/>
              </a:ext>
            </a:extLst>
          </p:cNvPr>
          <p:cNvSpPr txBox="1"/>
          <p:nvPr/>
        </p:nvSpPr>
        <p:spPr>
          <a:xfrm>
            <a:off x="1126249" y="3219553"/>
            <a:ext cx="16035499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4400" b="1" dirty="0" err="1" smtClean="0">
                <a:solidFill>
                  <a:srgbClr val="000000"/>
                </a:solidFill>
                <a:latin typeface="Bebas Neue Bold"/>
              </a:rPr>
              <a:t>MSFusionXAI</a:t>
            </a:r>
            <a:r>
              <a:rPr lang="en-US" sz="4400" b="1" dirty="0" smtClean="0">
                <a:solidFill>
                  <a:srgbClr val="000000"/>
                </a:solidFill>
                <a:latin typeface="Bebas Neue Bold"/>
              </a:rPr>
              <a:t> : </a:t>
            </a:r>
            <a:r>
              <a:rPr lang="en-US" sz="4000" b="1" dirty="0" smtClean="0">
                <a:solidFill>
                  <a:srgbClr val="000000"/>
                </a:solidFill>
                <a:latin typeface="Bebas Neue Bold"/>
              </a:rPr>
              <a:t>Multimodal </a:t>
            </a:r>
            <a:r>
              <a:rPr lang="en-US" sz="4000" b="1" dirty="0">
                <a:solidFill>
                  <a:srgbClr val="000000"/>
                </a:solidFill>
                <a:latin typeface="Bebas Neue Bold"/>
              </a:rPr>
              <a:t>Explainable AI Framework for Multiple Sclerosis Detection</a:t>
            </a:r>
          </a:p>
        </p:txBody>
      </p:sp>
      <p:pic>
        <p:nvPicPr>
          <p:cNvPr id="2050" name="Picture 2" descr="Institut Supérieur des Sciences Appliquées et de Technologie de Sousse">
            <a:extLst>
              <a:ext uri="{FF2B5EF4-FFF2-40B4-BE49-F238E27FC236}">
                <a16:creationId xmlns:a16="http://schemas.microsoft.com/office/drawing/2014/main" id="{94DE021D-4569-5C3B-5C0A-32E0D1D91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6528"/>
            <a:ext cx="2438400" cy="158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DIT 2019 - Sponsors">
            <a:extLst>
              <a:ext uri="{FF2B5EF4-FFF2-40B4-BE49-F238E27FC236}">
                <a16:creationId xmlns:a16="http://schemas.microsoft.com/office/drawing/2014/main" id="{8B04B29E-C5D6-DD3B-D339-0DEEF8459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0" y="724628"/>
            <a:ext cx="2815460" cy="133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1046167-2ED7-3DEE-1DE5-AC078627D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372100"/>
            <a:ext cx="16035499" cy="3912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		</a:t>
            </a:r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Syrine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Ouni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Defended on 06 / 12 / 2025 in front of the jury: </a:t>
            </a:r>
          </a:p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President:	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Examinator: 		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Supervisors: 		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Dalel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Kanzari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Pr. Sana Ben Amor, Dr. Ahmed </a:t>
            </a:r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Mili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7F10BB46-7B60-08CF-80B4-C49FF4514D5A}"/>
              </a:ext>
            </a:extLst>
          </p:cNvPr>
          <p:cNvSpPr txBox="1"/>
          <p:nvPr/>
        </p:nvSpPr>
        <p:spPr>
          <a:xfrm>
            <a:off x="5435416" y="2476856"/>
            <a:ext cx="741716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Master Thesis </a:t>
            </a:r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F56A7A3C-1CEB-E2AB-9A19-95D0C9F2322D}"/>
              </a:ext>
            </a:extLst>
          </p:cNvPr>
          <p:cNvSpPr/>
          <p:nvPr/>
        </p:nvSpPr>
        <p:spPr>
          <a:xfrm>
            <a:off x="4842512" y="4914900"/>
            <a:ext cx="8903227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6FD8027E-1EDC-18DD-28C2-2354DBEFBFE7}"/>
              </a:ext>
            </a:extLst>
          </p:cNvPr>
          <p:cNvSpPr/>
          <p:nvPr/>
        </p:nvSpPr>
        <p:spPr>
          <a:xfrm>
            <a:off x="4842512" y="3162300"/>
            <a:ext cx="8903227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BC3655FB-0985-3063-8F29-7036E60A40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10800000">
            <a:off x="0" y="114300"/>
            <a:ext cx="18288000" cy="7337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1FB949-CEF7-5930-DDA4-527F748300C1}"/>
              </a:ext>
            </a:extLst>
          </p:cNvPr>
          <p:cNvSpPr txBox="1"/>
          <p:nvPr/>
        </p:nvSpPr>
        <p:spPr>
          <a:xfrm>
            <a:off x="3124200" y="2729921"/>
            <a:ext cx="7543800" cy="5049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 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and results 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B0206D-455A-4404-A770-DC185A564BE4}"/>
              </a:ext>
            </a:extLst>
          </p:cNvPr>
          <p:cNvSpPr txBox="1"/>
          <p:nvPr/>
        </p:nvSpPr>
        <p:spPr>
          <a:xfrm>
            <a:off x="933891" y="832999"/>
            <a:ext cx="91557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spc="454" dirty="0">
                <a:solidFill>
                  <a:srgbClr val="000000"/>
                </a:solidFill>
                <a:latin typeface="Bebas Neue Bold"/>
              </a:rPr>
              <a:t>PLAN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5B6516-408F-1C8F-1A9D-CA3B3B102A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227" y="1866900"/>
            <a:ext cx="5647945" cy="677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26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52667" y="277015"/>
            <a:ext cx="8756984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SUMMARY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ANALYSIS</a:t>
            </a:r>
            <a:endParaRPr lang="en-US" sz="2000" dirty="0">
              <a:solidFill>
                <a:srgbClr val="1D1C24"/>
              </a:solidFill>
              <a:latin typeface="Open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1C6D2-F676-9009-2D64-7F90DB8A5076}"/>
              </a:ext>
            </a:extLst>
          </p:cNvPr>
          <p:cNvSpPr txBox="1"/>
          <p:nvPr/>
        </p:nvSpPr>
        <p:spPr>
          <a:xfrm>
            <a:off x="-76200" y="2158508"/>
            <a:ext cx="17830800" cy="72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ctr">
              <a:lnSpc>
                <a:spcPts val="61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 Detection Using Imaging</a:t>
            </a: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D887E2DE-BD20-582D-2380-CB4665510E28}"/>
              </a:ext>
            </a:extLst>
          </p:cNvPr>
          <p:cNvSpPr txBox="1"/>
          <p:nvPr/>
        </p:nvSpPr>
        <p:spPr>
          <a:xfrm>
            <a:off x="17589566" y="9613814"/>
            <a:ext cx="509289" cy="43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701062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-108666" y="7620"/>
            <a:ext cx="9144000" cy="1963179"/>
            <a:chOff x="0" y="0"/>
            <a:chExt cx="3093156" cy="6640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52667" y="277015"/>
            <a:ext cx="8756984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SUMMARY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ANALYSIS</a:t>
            </a:r>
            <a:endParaRPr lang="en-US" sz="2000" dirty="0">
              <a:solidFill>
                <a:srgbClr val="1D1C24"/>
              </a:solidFill>
              <a:latin typeface="Open Sans Bold"/>
            </a:endParaRP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D78CE534-D708-0243-0D36-267D90584363}"/>
              </a:ext>
            </a:extLst>
          </p:cNvPr>
          <p:cNvSpPr txBox="1"/>
          <p:nvPr/>
        </p:nvSpPr>
        <p:spPr>
          <a:xfrm>
            <a:off x="17589566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F51F6-DC21-4D62-BF60-D2CAC3D0579E}"/>
              </a:ext>
            </a:extLst>
          </p:cNvPr>
          <p:cNvSpPr txBox="1"/>
          <p:nvPr/>
        </p:nvSpPr>
        <p:spPr>
          <a:xfrm>
            <a:off x="-76200" y="2158508"/>
            <a:ext cx="17830800" cy="72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ctr">
              <a:lnSpc>
                <a:spcPts val="61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in MS Analysis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-108666" y="7620"/>
            <a:ext cx="9144000" cy="1963179"/>
            <a:chOff x="0" y="0"/>
            <a:chExt cx="3093156" cy="6640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52667" y="277015"/>
            <a:ext cx="8756984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SUMMARY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ANALYSIS</a:t>
            </a:r>
            <a:endParaRPr lang="en-US" sz="2000" dirty="0">
              <a:solidFill>
                <a:srgbClr val="1D1C24"/>
              </a:solidFill>
              <a:latin typeface="Open Sans Bold"/>
            </a:endParaRP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D78CE534-D708-0243-0D36-267D90584363}"/>
              </a:ext>
            </a:extLst>
          </p:cNvPr>
          <p:cNvSpPr txBox="1"/>
          <p:nvPr/>
        </p:nvSpPr>
        <p:spPr>
          <a:xfrm>
            <a:off x="17589566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F51F6-DC21-4D62-BF60-D2CAC3D0579E}"/>
              </a:ext>
            </a:extLst>
          </p:cNvPr>
          <p:cNvSpPr txBox="1"/>
          <p:nvPr/>
        </p:nvSpPr>
        <p:spPr>
          <a:xfrm>
            <a:off x="-76200" y="2158508"/>
            <a:ext cx="17830800" cy="72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ctr">
              <a:lnSpc>
                <a:spcPts val="61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AI in MS</a:t>
            </a:r>
          </a:p>
        </p:txBody>
      </p:sp>
    </p:spTree>
    <p:extLst>
      <p:ext uri="{BB962C8B-B14F-4D97-AF65-F5344CB8AC3E}">
        <p14:creationId xmlns:p14="http://schemas.microsoft.com/office/powerpoint/2010/main" val="28384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52667" y="277015"/>
            <a:ext cx="8756984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SUMMARY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ANALYSIS</a:t>
            </a:r>
            <a:endParaRPr lang="en-US" sz="2000" b="1" dirty="0">
              <a:solidFill>
                <a:srgbClr val="1D1C24"/>
              </a:solidFill>
              <a:latin typeface="Open Sans Bold"/>
            </a:endParaRPr>
          </a:p>
        </p:txBody>
      </p:sp>
      <p:sp>
        <p:nvSpPr>
          <p:cNvPr id="2" name="Rectangle : coins arrondis 4">
            <a:extLst>
              <a:ext uri="{FF2B5EF4-FFF2-40B4-BE49-F238E27FC236}">
                <a16:creationId xmlns:a16="http://schemas.microsoft.com/office/drawing/2014/main" id="{3B0F0E1B-C03B-E7F3-D07D-203B49C5F473}"/>
              </a:ext>
            </a:extLst>
          </p:cNvPr>
          <p:cNvSpPr/>
          <p:nvPr/>
        </p:nvSpPr>
        <p:spPr>
          <a:xfrm>
            <a:off x="333042" y="3307326"/>
            <a:ext cx="17621915" cy="63207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4" name="ZoneTexte 11">
            <a:extLst>
              <a:ext uri="{FF2B5EF4-FFF2-40B4-BE49-F238E27FC236}">
                <a16:creationId xmlns:a16="http://schemas.microsoft.com/office/drawing/2014/main" id="{29358106-E020-A694-86D9-83E8ED54BDA0}"/>
              </a:ext>
            </a:extLst>
          </p:cNvPr>
          <p:cNvSpPr txBox="1"/>
          <p:nvPr/>
        </p:nvSpPr>
        <p:spPr>
          <a:xfrm>
            <a:off x="764491" y="3978956"/>
            <a:ext cx="17523509" cy="4977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Georgia" panose="02040502050405020303" pitchFamily="18" charset="0"/>
              </a:rPr>
              <a:t>No unified </a:t>
            </a:r>
            <a:r>
              <a:rPr lang="en-US" sz="3600" b="1" u="sng" dirty="0">
                <a:latin typeface="Georgia" panose="02040502050405020303" pitchFamily="18" charset="0"/>
              </a:rPr>
              <a:t>multimodal explainable framework</a:t>
            </a:r>
          </a:p>
          <a:p>
            <a:pPr marL="285750" lvl="1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latin typeface="Georgia" panose="02040502050405020303" pitchFamily="18" charset="0"/>
              </a:rPr>
              <a:t> </a:t>
            </a:r>
          </a:p>
          <a:p>
            <a:pPr marL="285750" lvl="1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latin typeface="Georgia" panose="02040502050405020303" pitchFamily="18" charset="0"/>
              </a:rPr>
              <a:t> </a:t>
            </a:r>
          </a:p>
          <a:p>
            <a:pPr marL="285750" lvl="1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latin typeface="Georgia" panose="02040502050405020303" pitchFamily="18" charset="0"/>
              </a:rPr>
              <a:t> </a:t>
            </a:r>
          </a:p>
          <a:p>
            <a:pPr marL="285750" lvl="1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latin typeface="Georgia" panose="02040502050405020303" pitchFamily="18" charset="0"/>
              </a:rPr>
              <a:t> </a:t>
            </a:r>
          </a:p>
          <a:p>
            <a:pPr marL="285750" lvl="1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Georgia" panose="02040502050405020303" pitchFamily="18" charset="0"/>
              </a:rPr>
              <a:t>The limitation of the </a:t>
            </a:r>
            <a:r>
              <a:rPr lang="en-US" sz="3600" u="sng" dirty="0">
                <a:latin typeface="Georgia" panose="02040502050405020303" pitchFamily="18" charset="0"/>
              </a:rPr>
              <a:t>traditional machine learning classifiers</a:t>
            </a:r>
            <a:r>
              <a:rPr lang="en-US" sz="3600" dirty="0">
                <a:latin typeface="Georgia" panose="02040502050405020303" pitchFamily="18" charset="0"/>
              </a:rPr>
              <a:t>.</a:t>
            </a:r>
            <a:endParaRPr lang="en-GB" sz="3600" dirty="0"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0A8E28-4C90-6922-51A3-90BAAAC32603}"/>
              </a:ext>
            </a:extLst>
          </p:cNvPr>
          <p:cNvSpPr txBox="1"/>
          <p:nvPr/>
        </p:nvSpPr>
        <p:spPr>
          <a:xfrm>
            <a:off x="363522" y="2353287"/>
            <a:ext cx="9649158" cy="726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0"/>
              </a:lnSpc>
              <a:spcBef>
                <a:spcPct val="0"/>
              </a:spcBef>
            </a:pPr>
            <a:r>
              <a:rPr lang="en-US" sz="4400" b="1" dirty="0">
                <a:latin typeface="Georgia" panose="02040502050405020303" pitchFamily="18" charset="0"/>
                <a:cs typeface="Times New Roman" panose="02020603050405020304" pitchFamily="18" charset="0"/>
              </a:rPr>
              <a:t>Technical problems</a:t>
            </a: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A69A6547-1ADF-0B28-3EE5-AC359F73D820}"/>
              </a:ext>
            </a:extLst>
          </p:cNvPr>
          <p:cNvSpPr txBox="1"/>
          <p:nvPr/>
        </p:nvSpPr>
        <p:spPr>
          <a:xfrm>
            <a:off x="17316065" y="9628102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824988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BC3655FB-0985-3063-8F29-7036E60A40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10800000">
            <a:off x="0" y="114300"/>
            <a:ext cx="18288000" cy="7337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1FB949-CEF7-5930-DDA4-527F748300C1}"/>
              </a:ext>
            </a:extLst>
          </p:cNvPr>
          <p:cNvSpPr txBox="1"/>
          <p:nvPr/>
        </p:nvSpPr>
        <p:spPr>
          <a:xfrm>
            <a:off x="3124200" y="2729921"/>
            <a:ext cx="7543800" cy="5049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 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and results 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B0206D-455A-4404-A770-DC185A564BE4}"/>
              </a:ext>
            </a:extLst>
          </p:cNvPr>
          <p:cNvSpPr txBox="1"/>
          <p:nvPr/>
        </p:nvSpPr>
        <p:spPr>
          <a:xfrm>
            <a:off x="933891" y="832999"/>
            <a:ext cx="91557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spc="454" dirty="0">
                <a:solidFill>
                  <a:srgbClr val="000000"/>
                </a:solidFill>
                <a:latin typeface="Bebas Neue Bold"/>
              </a:rPr>
              <a:t>PLAN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5B6516-408F-1C8F-1A9D-CA3B3B102A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227" y="1866900"/>
            <a:ext cx="5647945" cy="677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94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sp>
        <p:nvSpPr>
          <p:cNvPr id="2" name="ZoneTexte 8">
            <a:extLst>
              <a:ext uri="{FF2B5EF4-FFF2-40B4-BE49-F238E27FC236}">
                <a16:creationId xmlns:a16="http://schemas.microsoft.com/office/drawing/2014/main" id="{2F495F9F-2382-CFA5-21E2-DF030638A1B2}"/>
              </a:ext>
            </a:extLst>
          </p:cNvPr>
          <p:cNvSpPr txBox="1"/>
          <p:nvPr/>
        </p:nvSpPr>
        <p:spPr>
          <a:xfrm>
            <a:off x="482600" y="2410403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b="1" dirty="0">
                <a:latin typeface="Georgia" panose="02040502050405020303" pitchFamily="18" charset="0"/>
              </a:rPr>
              <a:t>Proposed Approach: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571500" indent="-571500">
              <a:buFont typeface="+mj-lt"/>
              <a:buAutoNum type="romanUcPeriod"/>
            </a:pPr>
            <a:endParaRPr lang="en-US" sz="1600" b="1" dirty="0">
              <a:latin typeface="Georgia" panose="02040502050405020303" pitchFamily="18" charset="0"/>
            </a:endParaRP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5D7BF41F-5620-16E2-D3A6-4B8B4E94EE44}"/>
              </a:ext>
            </a:extLst>
          </p:cNvPr>
          <p:cNvSpPr txBox="1"/>
          <p:nvPr/>
        </p:nvSpPr>
        <p:spPr>
          <a:xfrm>
            <a:off x="17316065" y="9628102"/>
            <a:ext cx="509289" cy="43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17</a:t>
            </a:r>
          </a:p>
        </p:txBody>
      </p:sp>
      <p:sp>
        <p:nvSpPr>
          <p:cNvPr id="4" name="ZoneTexte 8">
            <a:extLst>
              <a:ext uri="{FF2B5EF4-FFF2-40B4-BE49-F238E27FC236}">
                <a16:creationId xmlns:a16="http://schemas.microsoft.com/office/drawing/2014/main" id="{D379FA10-C6FA-B4CB-5391-9A8AD2EEF4FD}"/>
              </a:ext>
            </a:extLst>
          </p:cNvPr>
          <p:cNvSpPr txBox="1"/>
          <p:nvPr/>
        </p:nvSpPr>
        <p:spPr>
          <a:xfrm>
            <a:off x="1956896" y="3010567"/>
            <a:ext cx="16078200" cy="6934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Clinical biomarkers </a:t>
            </a:r>
          </a:p>
          <a:p>
            <a:pPr lvl="1">
              <a:lnSpc>
                <a:spcPct val="150000"/>
              </a:lnSpc>
            </a:pPr>
            <a:r>
              <a:rPr lang="en-US" sz="3000" dirty="0">
                <a:latin typeface="Georgia" panose="02040502050405020303" pitchFamily="18" charset="0"/>
                <a:cs typeface="Times New Roman" panose="02020603050405020304" pitchFamily="18" charset="0"/>
              </a:rPr>
              <a:t>		→</a:t>
            </a:r>
            <a:r>
              <a:rPr lang="en-US" sz="3000" dirty="0">
                <a:latin typeface="Georgia" panose="02040502050405020303" pitchFamily="18" charset="0"/>
              </a:rPr>
              <a:t> Macular thickness of the top 4 layers (RNFL, GCL, IPL, and INL).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Thickness in specific retinal areas </a:t>
            </a:r>
          </a:p>
          <a:p>
            <a:pPr lvl="1">
              <a:lnSpc>
                <a:spcPct val="150000"/>
              </a:lnSpc>
            </a:pPr>
            <a:r>
              <a:rPr lang="en-US" sz="3000" dirty="0">
                <a:latin typeface="Georgia" panose="02040502050405020303" pitchFamily="18" charset="0"/>
                <a:cs typeface="Times New Roman" panose="02020603050405020304" pitchFamily="18" charset="0"/>
              </a:rPr>
              <a:t>		→</a:t>
            </a:r>
            <a:r>
              <a:rPr lang="en-US" sz="3000" dirty="0">
                <a:latin typeface="Georgia" panose="02040502050405020303" pitchFamily="18" charset="0"/>
              </a:rPr>
              <a:t> The use of retinal OCT images to extract the thickness.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To extract the thickness of the top layer</a:t>
            </a:r>
            <a:r>
              <a:rPr lang="en-US" sz="30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sz="3000" dirty="0">
                <a:latin typeface="Georgia" panose="02040502050405020303" pitchFamily="18" charset="0"/>
                <a:cs typeface="Times New Roman" panose="02020603050405020304" pitchFamily="18" charset="0"/>
              </a:rPr>
              <a:t>		→ S</a:t>
            </a:r>
            <a:r>
              <a:rPr lang="en-US" sz="3000" dirty="0">
                <a:latin typeface="Georgia" panose="02040502050405020303" pitchFamily="18" charset="0"/>
              </a:rPr>
              <a:t>egmentation of the top 4 layers.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To extract the features from specific retinal areas in the macula </a:t>
            </a:r>
          </a:p>
          <a:p>
            <a:pPr lvl="1">
              <a:lnSpc>
                <a:spcPct val="150000"/>
              </a:lnSpc>
            </a:pPr>
            <a:r>
              <a:rPr lang="en-US" sz="3000" dirty="0">
                <a:latin typeface="Georgia" panose="02040502050405020303" pitchFamily="18" charset="0"/>
                <a:cs typeface="Times New Roman" panose="02020603050405020304" pitchFamily="18" charset="0"/>
              </a:rPr>
              <a:t>		→ </a:t>
            </a:r>
            <a:r>
              <a:rPr lang="en-US" sz="3000" dirty="0">
                <a:latin typeface="Georgia" panose="02040502050405020303" pitchFamily="18" charset="0"/>
              </a:rPr>
              <a:t>Features will be extracted from the 3 central slices in the macular area.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To automatically select the best combination of features </a:t>
            </a:r>
          </a:p>
          <a:p>
            <a:pPr lvl="1">
              <a:lnSpc>
                <a:spcPct val="150000"/>
              </a:lnSpc>
            </a:pPr>
            <a:r>
              <a:rPr lang="en-US" sz="3000" dirty="0">
                <a:latin typeface="Georgia" panose="02040502050405020303" pitchFamily="18" charset="0"/>
                <a:cs typeface="Times New Roman" panose="02020603050405020304" pitchFamily="18" charset="0"/>
              </a:rPr>
              <a:t>		→ </a:t>
            </a:r>
            <a:r>
              <a:rPr lang="en-US" sz="3000" dirty="0">
                <a:latin typeface="Georgia" panose="02040502050405020303" pitchFamily="18" charset="0"/>
              </a:rPr>
              <a:t>Ensemble learning technique will be used to detect MS.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23180-37D9-9DC3-80CC-850A3EB9D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675" y="2240194"/>
            <a:ext cx="6089984" cy="7239000"/>
          </a:xfrm>
          <a:prstGeom prst="rect">
            <a:avLst/>
          </a:prstGeom>
        </p:spPr>
      </p:pic>
      <p:sp>
        <p:nvSpPr>
          <p:cNvPr id="13" name="ZoneTexte 8">
            <a:extLst>
              <a:ext uri="{FF2B5EF4-FFF2-40B4-BE49-F238E27FC236}">
                <a16:creationId xmlns:a16="http://schemas.microsoft.com/office/drawing/2014/main" id="{D0EC9526-8AAF-E245-3EEA-CCA4B6383C5B}"/>
              </a:ext>
            </a:extLst>
          </p:cNvPr>
          <p:cNvSpPr txBox="1"/>
          <p:nvPr/>
        </p:nvSpPr>
        <p:spPr>
          <a:xfrm>
            <a:off x="457200" y="3848100"/>
            <a:ext cx="12039600" cy="3735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571500" indent="-571500">
              <a:buFont typeface="+mj-lt"/>
              <a:buAutoNum type="romanUcPeriod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4000" dirty="0">
                <a:latin typeface="Georgia" panose="02040502050405020303" pitchFamily="18" charset="0"/>
              </a:rPr>
              <a:t>Retinal OCT Layers segmentation.</a:t>
            </a:r>
          </a:p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4000" dirty="0">
                <a:latin typeface="Georgia" panose="02040502050405020303" pitchFamily="18" charset="0"/>
              </a:rPr>
              <a:t>Extracting the thickness of the top four layers.</a:t>
            </a:r>
          </a:p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4000" dirty="0">
                <a:latin typeface="Georgia" panose="02040502050405020303" pitchFamily="18" charset="0"/>
              </a:rPr>
              <a:t>Ensemble learning Classification.</a:t>
            </a:r>
            <a:endParaRPr lang="en-GB" sz="4000" dirty="0">
              <a:latin typeface="Georgia" panose="02040502050405020303" pitchFamily="18" charset="0"/>
            </a:endParaRPr>
          </a:p>
        </p:txBody>
      </p:sp>
      <p:sp>
        <p:nvSpPr>
          <p:cNvPr id="2" name="ZoneTexte 8">
            <a:extLst>
              <a:ext uri="{FF2B5EF4-FFF2-40B4-BE49-F238E27FC236}">
                <a16:creationId xmlns:a16="http://schemas.microsoft.com/office/drawing/2014/main" id="{D9650B75-B310-9B30-D1A4-CB37B2A4CD13}"/>
              </a:ext>
            </a:extLst>
          </p:cNvPr>
          <p:cNvSpPr txBox="1"/>
          <p:nvPr/>
        </p:nvSpPr>
        <p:spPr>
          <a:xfrm>
            <a:off x="482600" y="2410403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b="1" dirty="0">
                <a:latin typeface="Georgia" panose="02040502050405020303" pitchFamily="18" charset="0"/>
              </a:rPr>
              <a:t>Proposed Approach: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571500" indent="-571500">
              <a:buFont typeface="+mj-lt"/>
              <a:buAutoNum type="romanUcPeriod"/>
            </a:pPr>
            <a:endParaRPr lang="en-US" sz="1600" b="1" dirty="0">
              <a:latin typeface="Georgia" panose="02040502050405020303" pitchFamily="18" charset="0"/>
            </a:endParaRP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735F1DB0-E715-0BCB-88EB-F160645D4489}"/>
              </a:ext>
            </a:extLst>
          </p:cNvPr>
          <p:cNvSpPr txBox="1"/>
          <p:nvPr/>
        </p:nvSpPr>
        <p:spPr>
          <a:xfrm>
            <a:off x="17316065" y="9628102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415889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23180-37D9-9DC3-80CC-850A3EB9D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675" y="2240194"/>
            <a:ext cx="6089984" cy="7239000"/>
          </a:xfrm>
          <a:prstGeom prst="rect">
            <a:avLst/>
          </a:prstGeom>
        </p:spPr>
      </p:pic>
      <p:sp>
        <p:nvSpPr>
          <p:cNvPr id="13" name="ZoneTexte 8">
            <a:extLst>
              <a:ext uri="{FF2B5EF4-FFF2-40B4-BE49-F238E27FC236}">
                <a16:creationId xmlns:a16="http://schemas.microsoft.com/office/drawing/2014/main" id="{D0EC9526-8AAF-E245-3EEA-CCA4B6383C5B}"/>
              </a:ext>
            </a:extLst>
          </p:cNvPr>
          <p:cNvSpPr txBox="1"/>
          <p:nvPr/>
        </p:nvSpPr>
        <p:spPr>
          <a:xfrm>
            <a:off x="457200" y="3848100"/>
            <a:ext cx="12039600" cy="3735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571500" indent="-571500">
              <a:buFont typeface="+mj-lt"/>
              <a:buAutoNum type="romanUcPeriod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4000" b="1" dirty="0">
                <a:latin typeface="Georgia" panose="02040502050405020303" pitchFamily="18" charset="0"/>
              </a:rPr>
              <a:t>Retinal OCT Layers segmentation.</a:t>
            </a:r>
          </a:p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4000" dirty="0">
                <a:latin typeface="Georgia" panose="02040502050405020303" pitchFamily="18" charset="0"/>
              </a:rPr>
              <a:t>Extracting the thickness of the top four layers.</a:t>
            </a:r>
          </a:p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4000" dirty="0">
                <a:latin typeface="Georgia" panose="02040502050405020303" pitchFamily="18" charset="0"/>
              </a:rPr>
              <a:t>Ensemble learning Classification.</a:t>
            </a:r>
            <a:endParaRPr lang="en-GB" sz="4000" dirty="0">
              <a:latin typeface="Georgia" panose="02040502050405020303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05B793-456D-5DE0-4189-81A4EF61FFF8}"/>
              </a:ext>
            </a:extLst>
          </p:cNvPr>
          <p:cNvSpPr/>
          <p:nvPr/>
        </p:nvSpPr>
        <p:spPr>
          <a:xfrm>
            <a:off x="13674892" y="3981629"/>
            <a:ext cx="3530767" cy="10910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8">
            <a:extLst>
              <a:ext uri="{FF2B5EF4-FFF2-40B4-BE49-F238E27FC236}">
                <a16:creationId xmlns:a16="http://schemas.microsoft.com/office/drawing/2014/main" id="{1D5C2C5B-FB96-7933-85E9-E8EDF56B1BD7}"/>
              </a:ext>
            </a:extLst>
          </p:cNvPr>
          <p:cNvSpPr txBox="1"/>
          <p:nvPr/>
        </p:nvSpPr>
        <p:spPr>
          <a:xfrm>
            <a:off x="482600" y="2410403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b="1" dirty="0">
                <a:latin typeface="Georgia" panose="02040502050405020303" pitchFamily="18" charset="0"/>
              </a:rPr>
              <a:t>Proposed Approach: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571500" indent="-571500">
              <a:buFont typeface="+mj-lt"/>
              <a:buAutoNum type="romanUcPeriod"/>
            </a:pPr>
            <a:endParaRPr lang="en-US" sz="1600" b="1" dirty="0">
              <a:latin typeface="Georgia" panose="02040502050405020303" pitchFamily="18" charset="0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E00B266F-64A5-E1BE-5104-60BF9326A7B9}"/>
              </a:ext>
            </a:extLst>
          </p:cNvPr>
          <p:cNvSpPr txBox="1"/>
          <p:nvPr/>
        </p:nvSpPr>
        <p:spPr>
          <a:xfrm>
            <a:off x="17316065" y="9628102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766836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0125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FD00-965C-A78E-B48F-FEE6C29F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-24726"/>
            <a:ext cx="2624138" cy="2773160"/>
          </a:xfrm>
          <a:prstGeom prst="rect">
            <a:avLst/>
          </a:prstGeom>
        </p:spPr>
      </p:pic>
      <p:sp>
        <p:nvSpPr>
          <p:cNvPr id="21" name="ZoneTexte 8">
            <a:extLst>
              <a:ext uri="{FF2B5EF4-FFF2-40B4-BE49-F238E27FC236}">
                <a16:creationId xmlns:a16="http://schemas.microsoft.com/office/drawing/2014/main" id="{4B0EE814-4B11-9E94-4D0A-4D073452BAB2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3200" b="1" dirty="0">
                <a:latin typeface="Georgia" panose="02040502050405020303" pitchFamily="18" charset="0"/>
              </a:rPr>
              <a:t>Retinal OCT Layers segmentation.</a:t>
            </a:r>
          </a:p>
        </p:txBody>
      </p:sp>
      <p:sp>
        <p:nvSpPr>
          <p:cNvPr id="22" name="ZoneTexte 11">
            <a:extLst>
              <a:ext uri="{FF2B5EF4-FFF2-40B4-BE49-F238E27FC236}">
                <a16:creationId xmlns:a16="http://schemas.microsoft.com/office/drawing/2014/main" id="{F89F9D83-7B45-2BC3-7B7F-847CA213FC54}"/>
              </a:ext>
            </a:extLst>
          </p:cNvPr>
          <p:cNvSpPr txBox="1"/>
          <p:nvPr/>
        </p:nvSpPr>
        <p:spPr>
          <a:xfrm>
            <a:off x="1278731" y="3603514"/>
            <a:ext cx="10028505" cy="453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Georgia" panose="02040502050405020303" pitchFamily="18" charset="0"/>
              </a:rPr>
              <a:t>Data preprocessing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Georgia" panose="02040502050405020303" pitchFamily="18" charset="0"/>
              </a:rPr>
              <a:t>Cropping and data separation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Georgia" panose="02040502050405020303" pitchFamily="18" charset="0"/>
              </a:rPr>
              <a:t>Vertical flipping (Curved OCT images).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Georgia" panose="02040502050405020303" pitchFamily="18" charset="0"/>
              </a:rPr>
              <a:t>Data augmentation (Curved OCT images).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Georgia" panose="02040502050405020303" pitchFamily="18" charset="0"/>
              </a:rPr>
              <a:t>Two deep learning models to segment both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Georgia" panose="02040502050405020303" pitchFamily="18" charset="0"/>
              </a:rPr>
              <a:t> curved OCT images &amp; flat OCT images.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Georgia" panose="02040502050405020303" pitchFamily="18" charset="0"/>
              </a:rPr>
              <a:t>6.	Post processing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C2918E-3672-95CC-7CCC-663E02765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038" y="2145256"/>
            <a:ext cx="8414275" cy="8035622"/>
          </a:xfrm>
          <a:prstGeom prst="rect">
            <a:avLst/>
          </a:prstGeom>
        </p:spPr>
      </p:pic>
      <p:sp>
        <p:nvSpPr>
          <p:cNvPr id="3" name="TextBox 14">
            <a:extLst>
              <a:ext uri="{FF2B5EF4-FFF2-40B4-BE49-F238E27FC236}">
                <a16:creationId xmlns:a16="http://schemas.microsoft.com/office/drawing/2014/main" id="{D863FB99-2F52-48C4-98E2-596C211CB313}"/>
              </a:ext>
            </a:extLst>
          </p:cNvPr>
          <p:cNvSpPr txBox="1"/>
          <p:nvPr/>
        </p:nvSpPr>
        <p:spPr>
          <a:xfrm>
            <a:off x="17316065" y="9628102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79304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BC3655FB-0985-3063-8F29-7036E60A40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10800000">
            <a:off x="0" y="114300"/>
            <a:ext cx="18288000" cy="7337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1FB949-CEF7-5930-DDA4-527F748300C1}"/>
              </a:ext>
            </a:extLst>
          </p:cNvPr>
          <p:cNvSpPr txBox="1"/>
          <p:nvPr/>
        </p:nvSpPr>
        <p:spPr>
          <a:xfrm>
            <a:off x="3124200" y="2729921"/>
            <a:ext cx="7543800" cy="5049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 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and results 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B0206D-455A-4404-A770-DC185A564BE4}"/>
              </a:ext>
            </a:extLst>
          </p:cNvPr>
          <p:cNvSpPr txBox="1"/>
          <p:nvPr/>
        </p:nvSpPr>
        <p:spPr>
          <a:xfrm>
            <a:off x="933891" y="832999"/>
            <a:ext cx="91557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spc="454" dirty="0">
                <a:solidFill>
                  <a:srgbClr val="000000"/>
                </a:solidFill>
                <a:latin typeface="Bebas Neue Bold"/>
              </a:rPr>
              <a:t>PLAN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5B6516-408F-1C8F-1A9D-CA3B3B102A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227" y="1866900"/>
            <a:ext cx="5647945" cy="677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62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0125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FD00-965C-A78E-B48F-FEE6C29F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-24726"/>
            <a:ext cx="2624138" cy="2773160"/>
          </a:xfrm>
          <a:prstGeom prst="rect">
            <a:avLst/>
          </a:prstGeom>
        </p:spPr>
      </p:pic>
      <p:sp>
        <p:nvSpPr>
          <p:cNvPr id="21" name="ZoneTexte 8">
            <a:extLst>
              <a:ext uri="{FF2B5EF4-FFF2-40B4-BE49-F238E27FC236}">
                <a16:creationId xmlns:a16="http://schemas.microsoft.com/office/drawing/2014/main" id="{4B0EE814-4B11-9E94-4D0A-4D073452BAB2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3200" b="1" dirty="0">
                <a:latin typeface="Georgia" panose="02040502050405020303" pitchFamily="18" charset="0"/>
              </a:rPr>
              <a:t>Retinal OCT Layers segmentation.</a:t>
            </a:r>
          </a:p>
        </p:txBody>
      </p:sp>
      <p:sp>
        <p:nvSpPr>
          <p:cNvPr id="22" name="ZoneTexte 11">
            <a:extLst>
              <a:ext uri="{FF2B5EF4-FFF2-40B4-BE49-F238E27FC236}">
                <a16:creationId xmlns:a16="http://schemas.microsoft.com/office/drawing/2014/main" id="{F89F9D83-7B45-2BC3-7B7F-847CA213FC54}"/>
              </a:ext>
            </a:extLst>
          </p:cNvPr>
          <p:cNvSpPr txBox="1"/>
          <p:nvPr/>
        </p:nvSpPr>
        <p:spPr>
          <a:xfrm>
            <a:off x="1143000" y="3603514"/>
            <a:ext cx="10028505" cy="453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Georgia" panose="02040502050405020303" pitchFamily="18" charset="0"/>
              </a:rPr>
              <a:t>Dara preprocessing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Cropping and data separation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Vertical flipping (Curved OCT images).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Data augmentation (Curved OCT images).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Two deep learning models to segment both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 curved OCT images &amp; flat OCT images.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6.	Post processing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C2918E-3672-95CC-7CCC-663E02765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038" y="2145256"/>
            <a:ext cx="8414275" cy="803562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757EE8-2D33-0953-3862-ABD951E1E020}"/>
              </a:ext>
            </a:extLst>
          </p:cNvPr>
          <p:cNvSpPr/>
          <p:nvPr/>
        </p:nvSpPr>
        <p:spPr>
          <a:xfrm>
            <a:off x="12039599" y="3603514"/>
            <a:ext cx="3103439" cy="8541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B4B80D1A-AE0B-75BA-8CE8-7AB46E32CF0B}"/>
              </a:ext>
            </a:extLst>
          </p:cNvPr>
          <p:cNvSpPr txBox="1"/>
          <p:nvPr/>
        </p:nvSpPr>
        <p:spPr>
          <a:xfrm>
            <a:off x="17316065" y="9628102"/>
            <a:ext cx="509289" cy="43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GB" sz="3200" dirty="0">
                <a:solidFill>
                  <a:srgbClr val="1D1C24"/>
                </a:solidFill>
                <a:latin typeface="HK Grotesk Light Bold"/>
              </a:rPr>
              <a:t>2</a:t>
            </a: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9435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509E815F-495A-6052-1CC4-ECD92110CAF2}"/>
              </a:ext>
            </a:extLst>
          </p:cNvPr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2EC2B-F20E-772E-954D-830CF8A96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-24726"/>
            <a:ext cx="2624138" cy="2773160"/>
          </a:xfrm>
          <a:prstGeom prst="rect">
            <a:avLst/>
          </a:prstGeom>
        </p:spPr>
      </p:pic>
      <p:sp>
        <p:nvSpPr>
          <p:cNvPr id="12" name="ZoneTexte 8">
            <a:extLst>
              <a:ext uri="{FF2B5EF4-FFF2-40B4-BE49-F238E27FC236}">
                <a16:creationId xmlns:a16="http://schemas.microsoft.com/office/drawing/2014/main" id="{D1D58117-24CF-098D-1B77-D64F5BE18CDD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3200" b="1" dirty="0">
                <a:latin typeface="Georgia" panose="02040502050405020303" pitchFamily="18" charset="0"/>
              </a:rPr>
              <a:t>Retinal OCT Layers segmentation.</a:t>
            </a:r>
          </a:p>
        </p:txBody>
      </p:sp>
      <p:sp>
        <p:nvSpPr>
          <p:cNvPr id="15" name="ZoneTexte 11">
            <a:extLst>
              <a:ext uri="{FF2B5EF4-FFF2-40B4-BE49-F238E27FC236}">
                <a16:creationId xmlns:a16="http://schemas.microsoft.com/office/drawing/2014/main" id="{5C0F3FD2-BD52-6BD4-CBE3-EABA782AB485}"/>
              </a:ext>
            </a:extLst>
          </p:cNvPr>
          <p:cNvSpPr txBox="1"/>
          <p:nvPr/>
        </p:nvSpPr>
        <p:spPr>
          <a:xfrm>
            <a:off x="2209800" y="3235525"/>
            <a:ext cx="10028505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latin typeface="Georgia" panose="02040502050405020303" pitchFamily="18" charset="0"/>
              </a:rPr>
              <a:t>Dara preprocessing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0A7B6B91-545F-0355-355B-ED034166B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0643" y="4479661"/>
            <a:ext cx="7848600" cy="3432492"/>
          </a:xfrm>
          <a:prstGeom prst="rect">
            <a:avLst/>
          </a:prstGeom>
        </p:spPr>
      </p:pic>
      <p:sp>
        <p:nvSpPr>
          <p:cNvPr id="19" name="ZoneTexte 6">
            <a:extLst>
              <a:ext uri="{FF2B5EF4-FFF2-40B4-BE49-F238E27FC236}">
                <a16:creationId xmlns:a16="http://schemas.microsoft.com/office/drawing/2014/main" id="{F27DD92A-0A9C-262B-27FE-E55EED6425BE}"/>
              </a:ext>
            </a:extLst>
          </p:cNvPr>
          <p:cNvSpPr txBox="1"/>
          <p:nvPr/>
        </p:nvSpPr>
        <p:spPr>
          <a:xfrm>
            <a:off x="609600" y="4704804"/>
            <a:ext cx="9399051" cy="3696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Contrast enhancement technique to adjust the relative brightness and darkness of the layers.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A mask to: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 Eliminate the unnecessary layers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 Minimize the learning  space</a:t>
            </a:r>
            <a:endParaRPr lang="en-GB" sz="4000" dirty="0">
              <a:latin typeface="Georgia" panose="02040502050405020303" pitchFamily="18" charset="0"/>
            </a:endParaRP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DEA1F09C-9331-ECE9-C992-806149987E80}"/>
              </a:ext>
            </a:extLst>
          </p:cNvPr>
          <p:cNvSpPr txBox="1"/>
          <p:nvPr/>
        </p:nvSpPr>
        <p:spPr>
          <a:xfrm>
            <a:off x="17316065" y="9628102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8291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0125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FD00-965C-A78E-B48F-FEE6C29F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-24726"/>
            <a:ext cx="2624138" cy="2773160"/>
          </a:xfrm>
          <a:prstGeom prst="rect">
            <a:avLst/>
          </a:prstGeom>
        </p:spPr>
      </p:pic>
      <p:sp>
        <p:nvSpPr>
          <p:cNvPr id="21" name="ZoneTexte 8">
            <a:extLst>
              <a:ext uri="{FF2B5EF4-FFF2-40B4-BE49-F238E27FC236}">
                <a16:creationId xmlns:a16="http://schemas.microsoft.com/office/drawing/2014/main" id="{4B0EE814-4B11-9E94-4D0A-4D073452BAB2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3200" b="1" dirty="0">
                <a:latin typeface="Georgia" panose="02040502050405020303" pitchFamily="18" charset="0"/>
              </a:rPr>
              <a:t>Retinal OCT Layers segmentation.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C2918E-3672-95CC-7CCC-663E02765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038" y="2145256"/>
            <a:ext cx="8414275" cy="803562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9DFCEC-0564-AE6E-E1D9-78EEE25FA93C}"/>
              </a:ext>
            </a:extLst>
          </p:cNvPr>
          <p:cNvSpPr/>
          <p:nvPr/>
        </p:nvSpPr>
        <p:spPr>
          <a:xfrm>
            <a:off x="11978498" y="4914900"/>
            <a:ext cx="3261502" cy="1143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52239C-D71D-0E8C-3919-CCB88BFA5F19}"/>
              </a:ext>
            </a:extLst>
          </p:cNvPr>
          <p:cNvSpPr/>
          <p:nvPr/>
        </p:nvSpPr>
        <p:spPr>
          <a:xfrm>
            <a:off x="13967602" y="6076976"/>
            <a:ext cx="3124200" cy="51432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A651EB-A9EA-1E39-80F5-454AE43EE86D}"/>
              </a:ext>
            </a:extLst>
          </p:cNvPr>
          <p:cNvSpPr/>
          <p:nvPr/>
        </p:nvSpPr>
        <p:spPr>
          <a:xfrm>
            <a:off x="10234892" y="6076978"/>
            <a:ext cx="3124200" cy="51432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11">
            <a:extLst>
              <a:ext uri="{FF2B5EF4-FFF2-40B4-BE49-F238E27FC236}">
                <a16:creationId xmlns:a16="http://schemas.microsoft.com/office/drawing/2014/main" id="{AED1D8FE-582A-CDE9-24E1-41C897E20F65}"/>
              </a:ext>
            </a:extLst>
          </p:cNvPr>
          <p:cNvSpPr txBox="1"/>
          <p:nvPr/>
        </p:nvSpPr>
        <p:spPr>
          <a:xfrm>
            <a:off x="1143000" y="3603514"/>
            <a:ext cx="10028505" cy="453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Dara preprocessing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rPr>
              <a:t>Cropping and data separation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Vertical flipping (Curved OCT images).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Data augmentation (Curved OCT images).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Two deep learning models to segment both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 curved OCT images &amp; flat OCT images.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6.	Post processing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61A2DF1F-8805-6122-3170-AB639D0923B8}"/>
              </a:ext>
            </a:extLst>
          </p:cNvPr>
          <p:cNvSpPr txBox="1"/>
          <p:nvPr/>
        </p:nvSpPr>
        <p:spPr>
          <a:xfrm>
            <a:off x="17316065" y="9628102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63671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3DA5F7AA-051B-73AC-D0AB-AECC10E9F9DD}"/>
              </a:ext>
            </a:extLst>
          </p:cNvPr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9600E-29D6-6BC6-9F03-EDA6FCA6D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-24726"/>
            <a:ext cx="2624138" cy="2773160"/>
          </a:xfrm>
          <a:prstGeom prst="rect">
            <a:avLst/>
          </a:prstGeom>
        </p:spPr>
      </p:pic>
      <p:sp>
        <p:nvSpPr>
          <p:cNvPr id="13" name="ZoneTexte 8">
            <a:extLst>
              <a:ext uri="{FF2B5EF4-FFF2-40B4-BE49-F238E27FC236}">
                <a16:creationId xmlns:a16="http://schemas.microsoft.com/office/drawing/2014/main" id="{4C5EF5CA-F829-0B2F-9FD8-1B3139AE7BFF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3200" b="1" dirty="0">
                <a:latin typeface="Georgia" panose="02040502050405020303" pitchFamily="18" charset="0"/>
              </a:rPr>
              <a:t>Retinal OCT Layers segmentation</a:t>
            </a:r>
          </a:p>
        </p:txBody>
      </p:sp>
      <p:sp>
        <p:nvSpPr>
          <p:cNvPr id="14" name="ZoneTexte 11">
            <a:extLst>
              <a:ext uri="{FF2B5EF4-FFF2-40B4-BE49-F238E27FC236}">
                <a16:creationId xmlns:a16="http://schemas.microsoft.com/office/drawing/2014/main" id="{94C3D4A9-3C6A-2E85-EDD7-023B53003B0A}"/>
              </a:ext>
            </a:extLst>
          </p:cNvPr>
          <p:cNvSpPr txBox="1"/>
          <p:nvPr/>
        </p:nvSpPr>
        <p:spPr>
          <a:xfrm>
            <a:off x="2209800" y="3235525"/>
            <a:ext cx="10028505" cy="66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Georgia" panose="02040502050405020303" pitchFamily="18" charset="0"/>
              </a:rPr>
              <a:t>2.    Cropping and data separation</a:t>
            </a:r>
          </a:p>
        </p:txBody>
      </p:sp>
      <p:sp>
        <p:nvSpPr>
          <p:cNvPr id="4" name="ZoneTexte 10">
            <a:extLst>
              <a:ext uri="{FF2B5EF4-FFF2-40B4-BE49-F238E27FC236}">
                <a16:creationId xmlns:a16="http://schemas.microsoft.com/office/drawing/2014/main" id="{D1C923BA-920C-B475-97ED-3F1C6D6BE029}"/>
              </a:ext>
            </a:extLst>
          </p:cNvPr>
          <p:cNvSpPr txBox="1"/>
          <p:nvPr/>
        </p:nvSpPr>
        <p:spPr>
          <a:xfrm>
            <a:off x="691490" y="6405341"/>
            <a:ext cx="9272337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Data separation based on the shape differences between the macular curve area (also known as the fovea) and the rest of the macula.</a:t>
            </a:r>
          </a:p>
          <a:p>
            <a:endParaRPr lang="en-US" sz="2000" b="1" dirty="0">
              <a:latin typeface="Georgia" panose="02040502050405020303" pitchFamily="18" charset="0"/>
            </a:endParaRPr>
          </a:p>
        </p:txBody>
      </p:sp>
      <p:sp>
        <p:nvSpPr>
          <p:cNvPr id="22" name="ZoneTexte 10">
            <a:extLst>
              <a:ext uri="{FF2B5EF4-FFF2-40B4-BE49-F238E27FC236}">
                <a16:creationId xmlns:a16="http://schemas.microsoft.com/office/drawing/2014/main" id="{ADF2F9CB-DDAE-434A-284A-11AE74FC56F5}"/>
              </a:ext>
            </a:extLst>
          </p:cNvPr>
          <p:cNvSpPr txBox="1"/>
          <p:nvPr/>
        </p:nvSpPr>
        <p:spPr>
          <a:xfrm>
            <a:off x="718384" y="4187220"/>
            <a:ext cx="927233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Cropping the OCT slices into 128×128 patches.</a:t>
            </a:r>
          </a:p>
          <a:p>
            <a:endParaRPr lang="en-US" sz="2000" b="1" dirty="0">
              <a:latin typeface="Georgia" panose="0204050205040502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DDFAAE-70FE-7B02-2D62-D9D4267C2AF3}"/>
              </a:ext>
            </a:extLst>
          </p:cNvPr>
          <p:cNvSpPr txBox="1"/>
          <p:nvPr/>
        </p:nvSpPr>
        <p:spPr>
          <a:xfrm>
            <a:off x="997102" y="8650186"/>
            <a:ext cx="9157446" cy="742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Curved OCT images &amp; Flat OCT images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4B6E41F-1055-6F32-DF11-8978B3AB8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4941168"/>
            <a:ext cx="1295400" cy="13525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97416C-75B9-9AD3-B622-232EA1A56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0380" y="2347523"/>
            <a:ext cx="8296275" cy="7248525"/>
          </a:xfrm>
          <a:prstGeom prst="rect">
            <a:avLst/>
          </a:prstGeom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0102BA01-D5F0-EF10-ACD4-C70C658A959D}"/>
              </a:ext>
            </a:extLst>
          </p:cNvPr>
          <p:cNvSpPr txBox="1"/>
          <p:nvPr/>
        </p:nvSpPr>
        <p:spPr>
          <a:xfrm>
            <a:off x="17316065" y="9628102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551930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0125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FD00-965C-A78E-B48F-FEE6C29F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-24726"/>
            <a:ext cx="2624138" cy="2773160"/>
          </a:xfrm>
          <a:prstGeom prst="rect">
            <a:avLst/>
          </a:prstGeom>
        </p:spPr>
      </p:pic>
      <p:sp>
        <p:nvSpPr>
          <p:cNvPr id="21" name="ZoneTexte 8">
            <a:extLst>
              <a:ext uri="{FF2B5EF4-FFF2-40B4-BE49-F238E27FC236}">
                <a16:creationId xmlns:a16="http://schemas.microsoft.com/office/drawing/2014/main" id="{4B0EE814-4B11-9E94-4D0A-4D073452BAB2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3200" b="1" dirty="0">
                <a:latin typeface="Georgia" panose="02040502050405020303" pitchFamily="18" charset="0"/>
              </a:rPr>
              <a:t>Retinal OCT Layers segmentation.</a:t>
            </a:r>
          </a:p>
        </p:txBody>
      </p:sp>
      <p:sp>
        <p:nvSpPr>
          <p:cNvPr id="22" name="ZoneTexte 11">
            <a:extLst>
              <a:ext uri="{FF2B5EF4-FFF2-40B4-BE49-F238E27FC236}">
                <a16:creationId xmlns:a16="http://schemas.microsoft.com/office/drawing/2014/main" id="{F89F9D83-7B45-2BC3-7B7F-847CA213FC54}"/>
              </a:ext>
            </a:extLst>
          </p:cNvPr>
          <p:cNvSpPr txBox="1"/>
          <p:nvPr/>
        </p:nvSpPr>
        <p:spPr>
          <a:xfrm>
            <a:off x="1278731" y="3603514"/>
            <a:ext cx="10028505" cy="453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Dara preprocessing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Cropping and data separation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Georgia" panose="02040502050405020303" pitchFamily="18" charset="0"/>
              </a:rPr>
              <a:t>Vertical flipping (Curved OCT images)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Data augmentation (Curved OCT images)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Two deep learning models to segment both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 curved OCT images &amp; flat OCT images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6.	Post processing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C2918E-3672-95CC-7CCC-663E02765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038" y="2145256"/>
            <a:ext cx="8414275" cy="803562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1B31A6-9908-4354-F4F6-E678873556CD}"/>
              </a:ext>
            </a:extLst>
          </p:cNvPr>
          <p:cNvSpPr/>
          <p:nvPr/>
        </p:nvSpPr>
        <p:spPr>
          <a:xfrm>
            <a:off x="14173200" y="6667500"/>
            <a:ext cx="2743200" cy="914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91B0F4EB-E7EF-6A85-4C4B-B0A45590A636}"/>
              </a:ext>
            </a:extLst>
          </p:cNvPr>
          <p:cNvSpPr txBox="1"/>
          <p:nvPr/>
        </p:nvSpPr>
        <p:spPr>
          <a:xfrm>
            <a:off x="17316065" y="9628102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49715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3DA5F7AA-051B-73AC-D0AB-AECC10E9F9DD}"/>
              </a:ext>
            </a:extLst>
          </p:cNvPr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9600E-29D6-6BC6-9F03-EDA6FCA6D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-24726"/>
            <a:ext cx="2624138" cy="2773160"/>
          </a:xfrm>
          <a:prstGeom prst="rect">
            <a:avLst/>
          </a:prstGeom>
        </p:spPr>
      </p:pic>
      <p:sp>
        <p:nvSpPr>
          <p:cNvPr id="13" name="ZoneTexte 8">
            <a:extLst>
              <a:ext uri="{FF2B5EF4-FFF2-40B4-BE49-F238E27FC236}">
                <a16:creationId xmlns:a16="http://schemas.microsoft.com/office/drawing/2014/main" id="{4C5EF5CA-F829-0B2F-9FD8-1B3139AE7BFF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3200" b="1" dirty="0">
                <a:latin typeface="Georgia" panose="02040502050405020303" pitchFamily="18" charset="0"/>
              </a:rPr>
              <a:t>Retinal OCT Layers segmentation</a:t>
            </a:r>
          </a:p>
        </p:txBody>
      </p:sp>
      <p:sp>
        <p:nvSpPr>
          <p:cNvPr id="14" name="ZoneTexte 11">
            <a:extLst>
              <a:ext uri="{FF2B5EF4-FFF2-40B4-BE49-F238E27FC236}">
                <a16:creationId xmlns:a16="http://schemas.microsoft.com/office/drawing/2014/main" id="{94C3D4A9-3C6A-2E85-EDD7-023B53003B0A}"/>
              </a:ext>
            </a:extLst>
          </p:cNvPr>
          <p:cNvSpPr txBox="1"/>
          <p:nvPr/>
        </p:nvSpPr>
        <p:spPr>
          <a:xfrm>
            <a:off x="2209800" y="3235525"/>
            <a:ext cx="10028505" cy="66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Georgia" panose="02040502050405020303" pitchFamily="18" charset="0"/>
              </a:rPr>
              <a:t>3.   Vertical flipping (Curved OCT images).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ECFE57-371A-0AE4-62CF-6DE479AC6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300" y="4028000"/>
            <a:ext cx="12268200" cy="6057900"/>
          </a:xfrm>
          <a:prstGeom prst="rect">
            <a:avLst/>
          </a:prstGeom>
        </p:spPr>
      </p:pic>
      <p:sp>
        <p:nvSpPr>
          <p:cNvPr id="2" name="TextBox 18">
            <a:extLst>
              <a:ext uri="{FF2B5EF4-FFF2-40B4-BE49-F238E27FC236}">
                <a16:creationId xmlns:a16="http://schemas.microsoft.com/office/drawing/2014/main" id="{71C847A1-AEE4-CC51-A93B-AD868FD00F5E}"/>
              </a:ext>
            </a:extLst>
          </p:cNvPr>
          <p:cNvSpPr txBox="1"/>
          <p:nvPr/>
        </p:nvSpPr>
        <p:spPr>
          <a:xfrm>
            <a:off x="17259300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96181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0125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FD00-965C-A78E-B48F-FEE6C29F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-24726"/>
            <a:ext cx="2624138" cy="2773160"/>
          </a:xfrm>
          <a:prstGeom prst="rect">
            <a:avLst/>
          </a:prstGeom>
        </p:spPr>
      </p:pic>
      <p:sp>
        <p:nvSpPr>
          <p:cNvPr id="21" name="ZoneTexte 8">
            <a:extLst>
              <a:ext uri="{FF2B5EF4-FFF2-40B4-BE49-F238E27FC236}">
                <a16:creationId xmlns:a16="http://schemas.microsoft.com/office/drawing/2014/main" id="{4B0EE814-4B11-9E94-4D0A-4D073452BAB2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3200" b="1" dirty="0">
                <a:latin typeface="Georgia" panose="02040502050405020303" pitchFamily="18" charset="0"/>
              </a:rPr>
              <a:t>Retinal OCT Layers segmentation.</a:t>
            </a:r>
          </a:p>
        </p:txBody>
      </p:sp>
      <p:sp>
        <p:nvSpPr>
          <p:cNvPr id="22" name="ZoneTexte 11">
            <a:extLst>
              <a:ext uri="{FF2B5EF4-FFF2-40B4-BE49-F238E27FC236}">
                <a16:creationId xmlns:a16="http://schemas.microsoft.com/office/drawing/2014/main" id="{F89F9D83-7B45-2BC3-7B7F-847CA213FC54}"/>
              </a:ext>
            </a:extLst>
          </p:cNvPr>
          <p:cNvSpPr txBox="1"/>
          <p:nvPr/>
        </p:nvSpPr>
        <p:spPr>
          <a:xfrm>
            <a:off x="1278731" y="3603514"/>
            <a:ext cx="10028505" cy="453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Dara preprocessing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Cropping and data separation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Vertical flipping (Curved OCT images).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Georgia" panose="02040502050405020303" pitchFamily="18" charset="0"/>
              </a:rPr>
              <a:t>Data augmentation (Curved OCT images).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Two deep learning models to segment both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 curved OCT images &amp; flat OCT images.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6.	Post processing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C2918E-3672-95CC-7CCC-663E02765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038" y="2145256"/>
            <a:ext cx="8414275" cy="803562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A3078-C308-7A03-DAB2-8D5D9E98C273}"/>
              </a:ext>
            </a:extLst>
          </p:cNvPr>
          <p:cNvSpPr/>
          <p:nvPr/>
        </p:nvSpPr>
        <p:spPr>
          <a:xfrm>
            <a:off x="14325600" y="7810500"/>
            <a:ext cx="2438400" cy="838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8">
            <a:extLst>
              <a:ext uri="{FF2B5EF4-FFF2-40B4-BE49-F238E27FC236}">
                <a16:creationId xmlns:a16="http://schemas.microsoft.com/office/drawing/2014/main" id="{467D0B1B-0BA8-5B7F-75AD-649CD019BB6A}"/>
              </a:ext>
            </a:extLst>
          </p:cNvPr>
          <p:cNvSpPr txBox="1"/>
          <p:nvPr/>
        </p:nvSpPr>
        <p:spPr>
          <a:xfrm>
            <a:off x="17259300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52701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3DA5F7AA-051B-73AC-D0AB-AECC10E9F9DD}"/>
              </a:ext>
            </a:extLst>
          </p:cNvPr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9600E-29D6-6BC6-9F03-EDA6FCA6D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-24726"/>
            <a:ext cx="2624138" cy="2773160"/>
          </a:xfrm>
          <a:prstGeom prst="rect">
            <a:avLst/>
          </a:prstGeom>
        </p:spPr>
      </p:pic>
      <p:sp>
        <p:nvSpPr>
          <p:cNvPr id="13" name="ZoneTexte 8">
            <a:extLst>
              <a:ext uri="{FF2B5EF4-FFF2-40B4-BE49-F238E27FC236}">
                <a16:creationId xmlns:a16="http://schemas.microsoft.com/office/drawing/2014/main" id="{4C5EF5CA-F829-0B2F-9FD8-1B3139AE7BFF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3200" b="1" dirty="0">
                <a:latin typeface="Georgia" panose="02040502050405020303" pitchFamily="18" charset="0"/>
              </a:rPr>
              <a:t>Retinal OCT Layers segmentation</a:t>
            </a:r>
          </a:p>
        </p:txBody>
      </p:sp>
      <p:sp>
        <p:nvSpPr>
          <p:cNvPr id="14" name="ZoneTexte 11">
            <a:extLst>
              <a:ext uri="{FF2B5EF4-FFF2-40B4-BE49-F238E27FC236}">
                <a16:creationId xmlns:a16="http://schemas.microsoft.com/office/drawing/2014/main" id="{94C3D4A9-3C6A-2E85-EDD7-023B53003B0A}"/>
              </a:ext>
            </a:extLst>
          </p:cNvPr>
          <p:cNvSpPr txBox="1"/>
          <p:nvPr/>
        </p:nvSpPr>
        <p:spPr>
          <a:xfrm>
            <a:off x="2209800" y="3235525"/>
            <a:ext cx="10028505" cy="66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Georgia" panose="02040502050405020303" pitchFamily="18" charset="0"/>
              </a:rPr>
              <a:t>4.   Data Augmentation (Curved OCT images).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B6EA8B4-7F55-E0AD-2B89-9E0E066A6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754" y="4344871"/>
            <a:ext cx="8703042" cy="48151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A597B0-BBF7-8725-9736-A87CFB40907D}"/>
              </a:ext>
            </a:extLst>
          </p:cNvPr>
          <p:cNvSpPr txBox="1"/>
          <p:nvPr/>
        </p:nvSpPr>
        <p:spPr>
          <a:xfrm>
            <a:off x="851205" y="4382861"/>
            <a:ext cx="915744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 for macular curve images: (a) the input image,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shifting up,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shifting down,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zoom of 1.1,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 vertical compaction,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vertical dilation,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 horizontal dilation</a:t>
            </a: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59C09352-C9B2-7E75-7F61-78913C50EE5E}"/>
              </a:ext>
            </a:extLst>
          </p:cNvPr>
          <p:cNvSpPr txBox="1"/>
          <p:nvPr/>
        </p:nvSpPr>
        <p:spPr>
          <a:xfrm>
            <a:off x="17259300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000924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0125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FD00-965C-A78E-B48F-FEE6C29F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-24726"/>
            <a:ext cx="2624138" cy="2773160"/>
          </a:xfrm>
          <a:prstGeom prst="rect">
            <a:avLst/>
          </a:prstGeom>
        </p:spPr>
      </p:pic>
      <p:sp>
        <p:nvSpPr>
          <p:cNvPr id="21" name="ZoneTexte 8">
            <a:extLst>
              <a:ext uri="{FF2B5EF4-FFF2-40B4-BE49-F238E27FC236}">
                <a16:creationId xmlns:a16="http://schemas.microsoft.com/office/drawing/2014/main" id="{4B0EE814-4B11-9E94-4D0A-4D073452BAB2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3200" b="1" dirty="0">
                <a:latin typeface="Georgia" panose="02040502050405020303" pitchFamily="18" charset="0"/>
              </a:rPr>
              <a:t>Retinal OCT Layers segmentation.</a:t>
            </a:r>
          </a:p>
        </p:txBody>
      </p:sp>
      <p:sp>
        <p:nvSpPr>
          <p:cNvPr id="22" name="ZoneTexte 11">
            <a:extLst>
              <a:ext uri="{FF2B5EF4-FFF2-40B4-BE49-F238E27FC236}">
                <a16:creationId xmlns:a16="http://schemas.microsoft.com/office/drawing/2014/main" id="{F89F9D83-7B45-2BC3-7B7F-847CA213FC54}"/>
              </a:ext>
            </a:extLst>
          </p:cNvPr>
          <p:cNvSpPr txBox="1"/>
          <p:nvPr/>
        </p:nvSpPr>
        <p:spPr>
          <a:xfrm>
            <a:off x="1278731" y="3603514"/>
            <a:ext cx="10028505" cy="453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Dara preprocessing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Cropping and data separation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Vertical flipping (Curved OCT images).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Data augmentation (Curved OCT images).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Georgia" panose="02040502050405020303" pitchFamily="18" charset="0"/>
              </a:rPr>
              <a:t>Two deep learning models to segment both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Georgia" panose="02040502050405020303" pitchFamily="18" charset="0"/>
              </a:rPr>
              <a:t> curved OCT images &amp; flat OCT images.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Georgia" panose="02040502050405020303" pitchFamily="18" charset="0"/>
              </a:rPr>
              <a:t>6.	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Post processing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C2918E-3672-95CC-7CCC-663E02765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038" y="2145256"/>
            <a:ext cx="8414275" cy="803562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F750F8-C40C-E140-15C7-2FA66F3959FB}"/>
              </a:ext>
            </a:extLst>
          </p:cNvPr>
          <p:cNvSpPr/>
          <p:nvPr/>
        </p:nvSpPr>
        <p:spPr>
          <a:xfrm>
            <a:off x="13792200" y="8877300"/>
            <a:ext cx="3505199" cy="12467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69333E-1148-1D2A-C2C9-6802083D31A8}"/>
              </a:ext>
            </a:extLst>
          </p:cNvPr>
          <p:cNvSpPr/>
          <p:nvPr/>
        </p:nvSpPr>
        <p:spPr>
          <a:xfrm>
            <a:off x="9753600" y="8877300"/>
            <a:ext cx="3505199" cy="12467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D855F175-D5D0-11FC-D1EC-4C47456F2E0E}"/>
              </a:ext>
            </a:extLst>
          </p:cNvPr>
          <p:cNvSpPr txBox="1"/>
          <p:nvPr/>
        </p:nvSpPr>
        <p:spPr>
          <a:xfrm>
            <a:off x="17259300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93647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3DA5F7AA-051B-73AC-D0AB-AECC10E9F9DD}"/>
              </a:ext>
            </a:extLst>
          </p:cNvPr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9600E-29D6-6BC6-9F03-EDA6FCA6D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-24726"/>
            <a:ext cx="2624138" cy="2773160"/>
          </a:xfrm>
          <a:prstGeom prst="rect">
            <a:avLst/>
          </a:prstGeom>
        </p:spPr>
      </p:pic>
      <p:sp>
        <p:nvSpPr>
          <p:cNvPr id="13" name="ZoneTexte 8">
            <a:extLst>
              <a:ext uri="{FF2B5EF4-FFF2-40B4-BE49-F238E27FC236}">
                <a16:creationId xmlns:a16="http://schemas.microsoft.com/office/drawing/2014/main" id="{4C5EF5CA-F829-0B2F-9FD8-1B3139AE7BFF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3200" b="1" dirty="0">
                <a:latin typeface="Georgia" panose="02040502050405020303" pitchFamily="18" charset="0"/>
              </a:rPr>
              <a:t>Retinal OCT Layers segmentation</a:t>
            </a:r>
          </a:p>
        </p:txBody>
      </p:sp>
      <p:sp>
        <p:nvSpPr>
          <p:cNvPr id="14" name="ZoneTexte 11">
            <a:extLst>
              <a:ext uri="{FF2B5EF4-FFF2-40B4-BE49-F238E27FC236}">
                <a16:creationId xmlns:a16="http://schemas.microsoft.com/office/drawing/2014/main" id="{94C3D4A9-3C6A-2E85-EDD7-023B53003B0A}"/>
              </a:ext>
            </a:extLst>
          </p:cNvPr>
          <p:cNvSpPr txBox="1"/>
          <p:nvPr/>
        </p:nvSpPr>
        <p:spPr>
          <a:xfrm>
            <a:off x="2171700" y="3215354"/>
            <a:ext cx="16040100" cy="66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Georgia" panose="02040502050405020303" pitchFamily="18" charset="0"/>
              </a:rPr>
              <a:t>4.    Two deep learning models to segment both curved OCT images &amp; flat OCT images.</a:t>
            </a:r>
          </a:p>
        </p:txBody>
      </p:sp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C28C7939-99A1-6F36-D8A6-D8560A1C3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762500"/>
            <a:ext cx="10714288" cy="51222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7DBC58-8322-7857-8DA1-7C4911475851}"/>
              </a:ext>
            </a:extLst>
          </p:cNvPr>
          <p:cNvSpPr txBox="1"/>
          <p:nvPr/>
        </p:nvSpPr>
        <p:spPr>
          <a:xfrm>
            <a:off x="1278731" y="4008447"/>
            <a:ext cx="1128611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implementation of two U-Net segmentation architectures: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(a)Curved OCT model,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(b)Flat OCT model</a:t>
            </a: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F3F68348-B8F8-9320-7C30-C0951B6565B1}"/>
              </a:ext>
            </a:extLst>
          </p:cNvPr>
          <p:cNvSpPr txBox="1"/>
          <p:nvPr/>
        </p:nvSpPr>
        <p:spPr>
          <a:xfrm>
            <a:off x="17259300" y="9613814"/>
            <a:ext cx="509289" cy="43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GB" sz="3200" dirty="0">
                <a:solidFill>
                  <a:srgbClr val="1D1C24"/>
                </a:solidFill>
                <a:latin typeface="HK Grotesk Light Bold"/>
              </a:rPr>
              <a:t>3</a:t>
            </a: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50050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BC3655FB-0985-3063-8F29-7036E60A40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10800000">
            <a:off x="0" y="114300"/>
            <a:ext cx="18288000" cy="7337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1FB949-CEF7-5930-DDA4-527F748300C1}"/>
              </a:ext>
            </a:extLst>
          </p:cNvPr>
          <p:cNvSpPr txBox="1"/>
          <p:nvPr/>
        </p:nvSpPr>
        <p:spPr>
          <a:xfrm>
            <a:off x="3124200" y="2729921"/>
            <a:ext cx="7543800" cy="5049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 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and results 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B0206D-455A-4404-A770-DC185A564BE4}"/>
              </a:ext>
            </a:extLst>
          </p:cNvPr>
          <p:cNvSpPr txBox="1"/>
          <p:nvPr/>
        </p:nvSpPr>
        <p:spPr>
          <a:xfrm>
            <a:off x="933891" y="832999"/>
            <a:ext cx="91557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spc="454" dirty="0">
                <a:solidFill>
                  <a:srgbClr val="000000"/>
                </a:solidFill>
                <a:latin typeface="Bebas Neue Bold"/>
              </a:rPr>
              <a:t>PLAN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5B6516-408F-1C8F-1A9D-CA3B3B102A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227" y="1866900"/>
            <a:ext cx="5647945" cy="677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73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3DA5F7AA-051B-73AC-D0AB-AECC10E9F9DD}"/>
              </a:ext>
            </a:extLst>
          </p:cNvPr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9600E-29D6-6BC6-9F03-EDA6FCA6D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-24726"/>
            <a:ext cx="2624138" cy="2773160"/>
          </a:xfrm>
          <a:prstGeom prst="rect">
            <a:avLst/>
          </a:prstGeom>
        </p:spPr>
      </p:pic>
      <p:sp>
        <p:nvSpPr>
          <p:cNvPr id="13" name="ZoneTexte 8">
            <a:extLst>
              <a:ext uri="{FF2B5EF4-FFF2-40B4-BE49-F238E27FC236}">
                <a16:creationId xmlns:a16="http://schemas.microsoft.com/office/drawing/2014/main" id="{4C5EF5CA-F829-0B2F-9FD8-1B3139AE7BFF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3200" b="1" dirty="0">
                <a:latin typeface="Georgia" panose="02040502050405020303" pitchFamily="18" charset="0"/>
              </a:rPr>
              <a:t>Retinal OCT Layers segmentation</a:t>
            </a:r>
          </a:p>
        </p:txBody>
      </p:sp>
      <p:sp>
        <p:nvSpPr>
          <p:cNvPr id="14" name="ZoneTexte 11">
            <a:extLst>
              <a:ext uri="{FF2B5EF4-FFF2-40B4-BE49-F238E27FC236}">
                <a16:creationId xmlns:a16="http://schemas.microsoft.com/office/drawing/2014/main" id="{94C3D4A9-3C6A-2E85-EDD7-023B53003B0A}"/>
              </a:ext>
            </a:extLst>
          </p:cNvPr>
          <p:cNvSpPr txBox="1"/>
          <p:nvPr/>
        </p:nvSpPr>
        <p:spPr>
          <a:xfrm>
            <a:off x="2171700" y="3215354"/>
            <a:ext cx="16040100" cy="66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Georgia" panose="02040502050405020303" pitchFamily="18" charset="0"/>
              </a:rPr>
              <a:t>4.    Two deep learning models to segment both curved OCT images &amp; flat OCT images.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1005EE-6A16-C6B6-01B7-CFBA5040F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149" y="3956711"/>
            <a:ext cx="8865651" cy="561130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1BF8FB-5BD4-653C-6219-8FB88EE8C7CB}"/>
              </a:ext>
            </a:extLst>
          </p:cNvPr>
          <p:cNvCxnSpPr>
            <a:cxnSpLocks/>
          </p:cNvCxnSpPr>
          <p:nvPr/>
        </p:nvCxnSpPr>
        <p:spPr>
          <a:xfrm>
            <a:off x="10167169" y="5179142"/>
            <a:ext cx="2771481" cy="4388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FB81A2-7DA8-36CF-8337-745B3632F215}"/>
              </a:ext>
            </a:extLst>
          </p:cNvPr>
          <p:cNvCxnSpPr>
            <a:cxnSpLocks/>
          </p:cNvCxnSpPr>
          <p:nvPr/>
        </p:nvCxnSpPr>
        <p:spPr>
          <a:xfrm flipV="1">
            <a:off x="14630400" y="5448300"/>
            <a:ext cx="2590800" cy="42008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ZoneTexte 11">
            <a:extLst>
              <a:ext uri="{FF2B5EF4-FFF2-40B4-BE49-F238E27FC236}">
                <a16:creationId xmlns:a16="http://schemas.microsoft.com/office/drawing/2014/main" id="{B45E1C25-3432-35DA-ABD4-2A2DF4854D02}"/>
              </a:ext>
            </a:extLst>
          </p:cNvPr>
          <p:cNvSpPr txBox="1"/>
          <p:nvPr/>
        </p:nvSpPr>
        <p:spPr>
          <a:xfrm>
            <a:off x="571499" y="4144587"/>
            <a:ext cx="5840949" cy="66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Georgia" panose="02040502050405020303" pitchFamily="18" charset="0"/>
              </a:rPr>
              <a:t>U-Net architecture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83A554-D71A-96CE-4D53-70E098D0533B}"/>
              </a:ext>
            </a:extLst>
          </p:cNvPr>
          <p:cNvSpPr txBox="1"/>
          <p:nvPr/>
        </p:nvSpPr>
        <p:spPr>
          <a:xfrm>
            <a:off x="781050" y="5143500"/>
            <a:ext cx="8001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 architecture for the semantic segmentation originally proposed for medical imaging segmentation in 2015.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consists of 2 parts: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 the </a:t>
            </a:r>
            <a:r>
              <a:rPr lang="en-US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skip connections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are used to pass features from the encoder path to the decoder path in order 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recover spatial information lost during down sampling(Max Pooling).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5964A828-63E9-9216-10A3-B0C25CB9A220}"/>
              </a:ext>
            </a:extLst>
          </p:cNvPr>
          <p:cNvSpPr txBox="1"/>
          <p:nvPr/>
        </p:nvSpPr>
        <p:spPr>
          <a:xfrm>
            <a:off x="17259300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90204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0125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FD00-965C-A78E-B48F-FEE6C29F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-24726"/>
            <a:ext cx="2624138" cy="2773160"/>
          </a:xfrm>
          <a:prstGeom prst="rect">
            <a:avLst/>
          </a:prstGeom>
        </p:spPr>
      </p:pic>
      <p:sp>
        <p:nvSpPr>
          <p:cNvPr id="21" name="ZoneTexte 8">
            <a:extLst>
              <a:ext uri="{FF2B5EF4-FFF2-40B4-BE49-F238E27FC236}">
                <a16:creationId xmlns:a16="http://schemas.microsoft.com/office/drawing/2014/main" id="{4B0EE814-4B11-9E94-4D0A-4D073452BAB2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3200" b="1" dirty="0">
                <a:latin typeface="Georgia" panose="02040502050405020303" pitchFamily="18" charset="0"/>
              </a:rPr>
              <a:t>Retinal OCT Layers segmentation.</a:t>
            </a:r>
          </a:p>
        </p:txBody>
      </p:sp>
      <p:sp>
        <p:nvSpPr>
          <p:cNvPr id="22" name="ZoneTexte 11">
            <a:extLst>
              <a:ext uri="{FF2B5EF4-FFF2-40B4-BE49-F238E27FC236}">
                <a16:creationId xmlns:a16="http://schemas.microsoft.com/office/drawing/2014/main" id="{F89F9D83-7B45-2BC3-7B7F-847CA213FC54}"/>
              </a:ext>
            </a:extLst>
          </p:cNvPr>
          <p:cNvSpPr txBox="1"/>
          <p:nvPr/>
        </p:nvSpPr>
        <p:spPr>
          <a:xfrm>
            <a:off x="1278731" y="3603514"/>
            <a:ext cx="10028505" cy="453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Dara preprocessing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Cropping and data separation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Vertical flipping (Curved OCT images).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Data augmentation (Curved OCT images).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Two deep learning models to segment both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 curved OCT images &amp; flat OCT images.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Georgia" panose="02040502050405020303" pitchFamily="18" charset="0"/>
              </a:rPr>
              <a:t>6.	Post processing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C2918E-3672-95CC-7CCC-663E02765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038" y="2145256"/>
            <a:ext cx="8414275" cy="8035622"/>
          </a:xfrm>
          <a:prstGeom prst="rect">
            <a:avLst/>
          </a:prstGeom>
        </p:spPr>
      </p:pic>
      <p:sp>
        <p:nvSpPr>
          <p:cNvPr id="3" name="TextBox 18">
            <a:extLst>
              <a:ext uri="{FF2B5EF4-FFF2-40B4-BE49-F238E27FC236}">
                <a16:creationId xmlns:a16="http://schemas.microsoft.com/office/drawing/2014/main" id="{56CF527B-3C92-37CA-98B7-0FAAFAE51F9D}"/>
              </a:ext>
            </a:extLst>
          </p:cNvPr>
          <p:cNvSpPr txBox="1"/>
          <p:nvPr/>
        </p:nvSpPr>
        <p:spPr>
          <a:xfrm>
            <a:off x="17297400" y="9672886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GB" sz="3200" dirty="0">
                <a:solidFill>
                  <a:srgbClr val="1D1C24"/>
                </a:solidFill>
                <a:latin typeface="HK Grotesk Light Bold"/>
              </a:rPr>
              <a:t>3</a:t>
            </a: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8002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44FA6600-DBC0-1E04-D472-7666888003B3}"/>
              </a:ext>
            </a:extLst>
          </p:cNvPr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6D74D9-BB61-B9C1-25AA-F9C56DC61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-24726"/>
            <a:ext cx="2624138" cy="2773160"/>
          </a:xfrm>
          <a:prstGeom prst="rect">
            <a:avLst/>
          </a:prstGeom>
        </p:spPr>
      </p:pic>
      <p:sp>
        <p:nvSpPr>
          <p:cNvPr id="6" name="ZoneTexte 8">
            <a:extLst>
              <a:ext uri="{FF2B5EF4-FFF2-40B4-BE49-F238E27FC236}">
                <a16:creationId xmlns:a16="http://schemas.microsoft.com/office/drawing/2014/main" id="{571A59FF-5AB2-C727-9846-7E0BFC9EC238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3200" b="1" dirty="0">
                <a:latin typeface="Georgia" panose="02040502050405020303" pitchFamily="18" charset="0"/>
              </a:rPr>
              <a:t>Retinal OCT Layers segmentation.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BC75E4-011A-1388-F988-543ABA2F46BC}"/>
              </a:ext>
            </a:extLst>
          </p:cNvPr>
          <p:cNvSpPr txBox="1"/>
          <p:nvPr/>
        </p:nvSpPr>
        <p:spPr>
          <a:xfrm>
            <a:off x="2209800" y="3235525"/>
            <a:ext cx="10028505" cy="66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Georgia" panose="02040502050405020303" pitchFamily="18" charset="0"/>
              </a:rPr>
              <a:t>Post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83B03-6C3D-98DD-7300-3B0672310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5295900"/>
            <a:ext cx="9435872" cy="38242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DCECBA-D53D-FBE3-50D6-2E6AF2955D04}"/>
              </a:ext>
            </a:extLst>
          </p:cNvPr>
          <p:cNvSpPr txBox="1"/>
          <p:nvPr/>
        </p:nvSpPr>
        <p:spPr>
          <a:xfrm>
            <a:off x="2590800" y="4066282"/>
            <a:ext cx="13182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Combine all of the segmented patches into a single segmented OCT slice. </a:t>
            </a:r>
            <a:endParaRPr lang="en-US" sz="3200" dirty="0"/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5C693FE9-D24E-A918-1FE6-66182DA97B2F}"/>
              </a:ext>
            </a:extLst>
          </p:cNvPr>
          <p:cNvSpPr txBox="1"/>
          <p:nvPr/>
        </p:nvSpPr>
        <p:spPr>
          <a:xfrm>
            <a:off x="17259300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927308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23180-37D9-9DC3-80CC-850A3EB9D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675" y="2240194"/>
            <a:ext cx="6089984" cy="7239000"/>
          </a:xfrm>
          <a:prstGeom prst="rect">
            <a:avLst/>
          </a:prstGeom>
        </p:spPr>
      </p:pic>
      <p:sp>
        <p:nvSpPr>
          <p:cNvPr id="13" name="ZoneTexte 8">
            <a:extLst>
              <a:ext uri="{FF2B5EF4-FFF2-40B4-BE49-F238E27FC236}">
                <a16:creationId xmlns:a16="http://schemas.microsoft.com/office/drawing/2014/main" id="{D0EC9526-8AAF-E245-3EEA-CCA4B6383C5B}"/>
              </a:ext>
            </a:extLst>
          </p:cNvPr>
          <p:cNvSpPr txBox="1"/>
          <p:nvPr/>
        </p:nvSpPr>
        <p:spPr>
          <a:xfrm>
            <a:off x="457200" y="3848100"/>
            <a:ext cx="13106400" cy="3642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571500" indent="-571500">
              <a:buFont typeface="+mj-lt"/>
              <a:buAutoNum type="romanUcPeriod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4000" dirty="0">
                <a:latin typeface="Georgia" panose="02040502050405020303" pitchFamily="18" charset="0"/>
              </a:rPr>
              <a:t>Retinal OCT Layers segmentation.</a:t>
            </a:r>
          </a:p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3600" b="1" dirty="0">
                <a:latin typeface="Georgia" panose="02040502050405020303" pitchFamily="18" charset="0"/>
              </a:rPr>
              <a:t>Extracting the thickness of the top four layers.</a:t>
            </a:r>
          </a:p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4000" dirty="0">
                <a:latin typeface="Georgia" panose="02040502050405020303" pitchFamily="18" charset="0"/>
              </a:rPr>
              <a:t>Ensemble learning Classification.</a:t>
            </a:r>
            <a:endParaRPr lang="en-GB" sz="4000" dirty="0">
              <a:latin typeface="Georgia" panose="02040502050405020303" pitchFamily="18" charset="0"/>
            </a:endParaRPr>
          </a:p>
        </p:txBody>
      </p:sp>
      <p:sp>
        <p:nvSpPr>
          <p:cNvPr id="2" name="ZoneTexte 8">
            <a:extLst>
              <a:ext uri="{FF2B5EF4-FFF2-40B4-BE49-F238E27FC236}">
                <a16:creationId xmlns:a16="http://schemas.microsoft.com/office/drawing/2014/main" id="{D9650B75-B310-9B30-D1A4-CB37B2A4CD13}"/>
              </a:ext>
            </a:extLst>
          </p:cNvPr>
          <p:cNvSpPr txBox="1"/>
          <p:nvPr/>
        </p:nvSpPr>
        <p:spPr>
          <a:xfrm>
            <a:off x="533400" y="2781300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b="1" dirty="0">
                <a:latin typeface="Georgia" panose="02040502050405020303" pitchFamily="18" charset="0"/>
              </a:rPr>
              <a:t>Proposed Approach: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571500" indent="-571500">
              <a:buFont typeface="+mj-lt"/>
              <a:buAutoNum type="romanUcPeriod"/>
            </a:pPr>
            <a:endParaRPr lang="en-US" sz="1600" b="1" dirty="0">
              <a:latin typeface="Georgia" panose="02040502050405020303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05B793-456D-5DE0-4189-81A4EF61FFF8}"/>
              </a:ext>
            </a:extLst>
          </p:cNvPr>
          <p:cNvSpPr/>
          <p:nvPr/>
        </p:nvSpPr>
        <p:spPr>
          <a:xfrm>
            <a:off x="13674892" y="5448300"/>
            <a:ext cx="3530767" cy="10910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08C63CB9-D3EB-28C9-E7DC-50698852AFCD}"/>
              </a:ext>
            </a:extLst>
          </p:cNvPr>
          <p:cNvSpPr txBox="1"/>
          <p:nvPr/>
        </p:nvSpPr>
        <p:spPr>
          <a:xfrm>
            <a:off x="17259300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863860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0" y="277015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6B756D-46BA-1E68-4C9B-669E55D32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590799" cy="2728171"/>
          </a:xfrm>
          <a:prstGeom prst="rect">
            <a:avLst/>
          </a:prstGeom>
        </p:spPr>
      </p:pic>
      <p:sp>
        <p:nvSpPr>
          <p:cNvPr id="16" name="ZoneTexte 8">
            <a:extLst>
              <a:ext uri="{FF2B5EF4-FFF2-40B4-BE49-F238E27FC236}">
                <a16:creationId xmlns:a16="http://schemas.microsoft.com/office/drawing/2014/main" id="{842BBD4B-4EA1-B19B-0CD8-717318D3A6E2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200" b="1" dirty="0">
                <a:latin typeface="Georgia" panose="02040502050405020303" pitchFamily="18" charset="0"/>
              </a:rPr>
              <a:t>II.    Thickness Extraction.</a:t>
            </a:r>
          </a:p>
        </p:txBody>
      </p:sp>
      <p:sp>
        <p:nvSpPr>
          <p:cNvPr id="2" name="ZoneTexte 3">
            <a:extLst>
              <a:ext uri="{FF2B5EF4-FFF2-40B4-BE49-F238E27FC236}">
                <a16:creationId xmlns:a16="http://schemas.microsoft.com/office/drawing/2014/main" id="{ED009F35-3A8E-0FB0-4519-3F1D58DC3395}"/>
              </a:ext>
            </a:extLst>
          </p:cNvPr>
          <p:cNvSpPr txBox="1"/>
          <p:nvPr/>
        </p:nvSpPr>
        <p:spPr>
          <a:xfrm>
            <a:off x="914399" y="2891171"/>
            <a:ext cx="16459199" cy="2711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200" b="1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Extracting the thickness of the </a:t>
            </a:r>
            <a:r>
              <a:rPr lang="en-US" sz="3200" b="1" dirty="0">
                <a:latin typeface="Georgia" panose="02040502050405020303" pitchFamily="18" charset="0"/>
              </a:rPr>
              <a:t>three central slices</a:t>
            </a:r>
            <a:r>
              <a:rPr lang="en-US" sz="3200" dirty="0">
                <a:latin typeface="Georgia" panose="02040502050405020303" pitchFamily="18" charset="0"/>
              </a:rPr>
              <a:t> of the macula (the macular center, the slice above it, and the slice under it).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3200" dirty="0">
              <a:latin typeface="Georgia" panose="020405020504050203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FD87E5C-CDF9-8F8D-421E-452DBDE92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262" y="4922623"/>
            <a:ext cx="10350778" cy="4980500"/>
          </a:xfrm>
          <a:prstGeom prst="rect">
            <a:avLst/>
          </a:prstGeom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F9CDD2DF-65A0-566E-96C9-705EB40552F1}"/>
              </a:ext>
            </a:extLst>
          </p:cNvPr>
          <p:cNvSpPr txBox="1"/>
          <p:nvPr/>
        </p:nvSpPr>
        <p:spPr>
          <a:xfrm>
            <a:off x="17259300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915198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0" y="277015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6B756D-46BA-1E68-4C9B-669E55D32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590799" cy="2728171"/>
          </a:xfrm>
          <a:prstGeom prst="rect">
            <a:avLst/>
          </a:prstGeom>
        </p:spPr>
      </p:pic>
      <p:sp>
        <p:nvSpPr>
          <p:cNvPr id="16" name="ZoneTexte 8">
            <a:extLst>
              <a:ext uri="{FF2B5EF4-FFF2-40B4-BE49-F238E27FC236}">
                <a16:creationId xmlns:a16="http://schemas.microsoft.com/office/drawing/2014/main" id="{842BBD4B-4EA1-B19B-0CD8-717318D3A6E2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200" b="1" dirty="0">
                <a:latin typeface="Georgia" panose="02040502050405020303" pitchFamily="18" charset="0"/>
              </a:rPr>
              <a:t>II.    Thickness Extraction.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4C54EF-9F80-90FA-B615-2457BBDD1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651" y="4524415"/>
            <a:ext cx="9155702" cy="51007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1E7C540-14B4-1029-B60C-46895F364ED3}"/>
              </a:ext>
            </a:extLst>
          </p:cNvPr>
          <p:cNvSpPr txBox="1"/>
          <p:nvPr/>
        </p:nvSpPr>
        <p:spPr>
          <a:xfrm>
            <a:off x="762000" y="3235525"/>
            <a:ext cx="16383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 features will be extracted from each slice, the thickness of RNFL, GCL, IPL, and INL.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extracted features will be used to train and evaluate the classification models in order to diagnose MS disease.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23557E-6310-25C6-8BCF-11EF463118C1}"/>
                  </a:ext>
                </a:extLst>
              </p:cNvPr>
              <p:cNvSpPr txBox="1"/>
              <p:nvPr/>
            </p:nvSpPr>
            <p:spPr>
              <a:xfrm>
                <a:off x="236294" y="5294919"/>
                <a:ext cx="8393061" cy="4330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200"/>
                  </a:spcBef>
                </a:pPr>
                <a:r>
                  <a:rPr lang="en-US" sz="2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sz="2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sz="28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  </m:t>
                    </m:r>
                    <m:d>
                      <m:dPr>
                        <m:begChr m:val="{"/>
                        <m:endChr m:val="}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𝒍</m:t>
                            </m:r>
                          </m:sub>
                        </m:sSub>
                        <m:r>
                          <a:rPr lang="en-US" sz="2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8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en-US" sz="2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2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d>
                        <m:r>
                          <a:rPr lang="en-US" sz="2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    </m:t>
                        </m:r>
                        <m:r>
                          <a:rPr lang="en-US" sz="2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𝒘𝒉𝒆𝒓𝒆</m:t>
                        </m:r>
                        <m:r>
                          <a:rPr lang="en-US" sz="2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en-US" sz="2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𝒍</m:t>
                        </m:r>
                        <m:r>
                          <a:rPr lang="en-US" sz="2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∈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sz="28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𝟒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b="1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endParaRPr lang="en-US" sz="4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2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3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the feature vector that will be extracted from each patient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the input image where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the number of subjects (HS or MS patient) and j is the number of the slice.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presents the thickness of each of the top four layers. 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23557E-6310-25C6-8BCF-11EF46311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94" y="5294919"/>
                <a:ext cx="8393061" cy="4330288"/>
              </a:xfrm>
              <a:prstGeom prst="rect">
                <a:avLst/>
              </a:prstGeom>
              <a:blipFill>
                <a:blip r:embed="rId5"/>
                <a:stretch>
                  <a:fillRect r="-1888" b="-3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20">
            <a:extLst>
              <a:ext uri="{FF2B5EF4-FFF2-40B4-BE49-F238E27FC236}">
                <a16:creationId xmlns:a16="http://schemas.microsoft.com/office/drawing/2014/main" id="{BAB18196-12F9-2BC6-2C55-46CF4DBB2608}"/>
              </a:ext>
            </a:extLst>
          </p:cNvPr>
          <p:cNvSpPr txBox="1"/>
          <p:nvPr/>
        </p:nvSpPr>
        <p:spPr>
          <a:xfrm>
            <a:off x="17259300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080263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23180-37D9-9DC3-80CC-850A3EB9D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675" y="2240194"/>
            <a:ext cx="6089984" cy="7239000"/>
          </a:xfrm>
          <a:prstGeom prst="rect">
            <a:avLst/>
          </a:prstGeom>
        </p:spPr>
      </p:pic>
      <p:sp>
        <p:nvSpPr>
          <p:cNvPr id="13" name="ZoneTexte 8">
            <a:extLst>
              <a:ext uri="{FF2B5EF4-FFF2-40B4-BE49-F238E27FC236}">
                <a16:creationId xmlns:a16="http://schemas.microsoft.com/office/drawing/2014/main" id="{D0EC9526-8AAF-E245-3EEA-CCA4B6383C5B}"/>
              </a:ext>
            </a:extLst>
          </p:cNvPr>
          <p:cNvSpPr txBox="1"/>
          <p:nvPr/>
        </p:nvSpPr>
        <p:spPr>
          <a:xfrm>
            <a:off x="457200" y="3848100"/>
            <a:ext cx="12039600" cy="3735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571500" indent="-571500">
              <a:buFont typeface="+mj-lt"/>
              <a:buAutoNum type="romanUcPeriod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4000" dirty="0">
                <a:latin typeface="Georgia" panose="02040502050405020303" pitchFamily="18" charset="0"/>
              </a:rPr>
              <a:t>Retinal OCT Layers segmentation.</a:t>
            </a:r>
          </a:p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4000" dirty="0">
                <a:latin typeface="Georgia" panose="02040502050405020303" pitchFamily="18" charset="0"/>
              </a:rPr>
              <a:t>Extracting the thickness of the top four layers.</a:t>
            </a:r>
          </a:p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4000" b="1" dirty="0">
                <a:latin typeface="Georgia" panose="02040502050405020303" pitchFamily="18" charset="0"/>
              </a:rPr>
              <a:t> Ensemble learning Classification.</a:t>
            </a:r>
            <a:endParaRPr lang="en-GB" sz="4000" b="1" dirty="0">
              <a:latin typeface="Georgia" panose="02040502050405020303" pitchFamily="18" charset="0"/>
            </a:endParaRPr>
          </a:p>
        </p:txBody>
      </p:sp>
      <p:sp>
        <p:nvSpPr>
          <p:cNvPr id="2" name="ZoneTexte 8">
            <a:extLst>
              <a:ext uri="{FF2B5EF4-FFF2-40B4-BE49-F238E27FC236}">
                <a16:creationId xmlns:a16="http://schemas.microsoft.com/office/drawing/2014/main" id="{D9650B75-B310-9B30-D1A4-CB37B2A4CD13}"/>
              </a:ext>
            </a:extLst>
          </p:cNvPr>
          <p:cNvSpPr txBox="1"/>
          <p:nvPr/>
        </p:nvSpPr>
        <p:spPr>
          <a:xfrm>
            <a:off x="533400" y="2781300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b="1" dirty="0">
                <a:latin typeface="Georgia" panose="02040502050405020303" pitchFamily="18" charset="0"/>
              </a:rPr>
              <a:t>Proposed Approach: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571500" indent="-571500">
              <a:buFont typeface="+mj-lt"/>
              <a:buAutoNum type="romanUcPeriod"/>
            </a:pPr>
            <a:endParaRPr lang="en-US" sz="1600" b="1" dirty="0">
              <a:latin typeface="Georgia" panose="02040502050405020303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05B793-456D-5DE0-4189-81A4EF61FFF8}"/>
              </a:ext>
            </a:extLst>
          </p:cNvPr>
          <p:cNvSpPr/>
          <p:nvPr/>
        </p:nvSpPr>
        <p:spPr>
          <a:xfrm>
            <a:off x="13724361" y="6955767"/>
            <a:ext cx="3530767" cy="10910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0E252A3B-38DE-F249-B85D-9EF32871B8D4}"/>
              </a:ext>
            </a:extLst>
          </p:cNvPr>
          <p:cNvSpPr txBox="1"/>
          <p:nvPr/>
        </p:nvSpPr>
        <p:spPr>
          <a:xfrm>
            <a:off x="17259300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1754251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at is Ensemble Learning?. This series(“Bagging &amp; Boosting… | by Mehmet  Akturk | Medium">
            <a:extLst>
              <a:ext uri="{FF2B5EF4-FFF2-40B4-BE49-F238E27FC236}">
                <a16:creationId xmlns:a16="http://schemas.microsoft.com/office/drawing/2014/main" id="{6137FD33-DD92-28AC-293E-0EFB5FE8D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719" y="7792832"/>
            <a:ext cx="7358932" cy="281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0" y="277015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52667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172328-8A6C-B2A3-713F-4BFE0D934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590798" cy="2907585"/>
          </a:xfrm>
          <a:prstGeom prst="rect">
            <a:avLst/>
          </a:prstGeom>
        </p:spPr>
      </p:pic>
      <p:sp>
        <p:nvSpPr>
          <p:cNvPr id="5" name="ZoneTexte 8">
            <a:extLst>
              <a:ext uri="{FF2B5EF4-FFF2-40B4-BE49-F238E27FC236}">
                <a16:creationId xmlns:a16="http://schemas.microsoft.com/office/drawing/2014/main" id="{EEEBC017-BA79-C5A7-E754-EE4ECB57DC8D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200" b="1" dirty="0">
                <a:latin typeface="Georgia" panose="02040502050405020303" pitchFamily="18" charset="0"/>
              </a:rPr>
              <a:t>III.   Ensemble learning Classification.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A75DA5-BD3E-1847-33F6-223A89B88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0141" y="3598123"/>
            <a:ext cx="7323316" cy="5224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829609-5F33-440A-9AF0-CD9F4EE9B904}"/>
                  </a:ext>
                </a:extLst>
              </p:cNvPr>
              <p:cNvSpPr txBox="1"/>
              <p:nvPr/>
            </p:nvSpPr>
            <p:spPr>
              <a:xfrm>
                <a:off x="533400" y="3608791"/>
                <a:ext cx="9144000" cy="4548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extracted feature vectors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sz="3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3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will be used to train and evaluate the classification models in order to diagnose MS disease.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slice will be used to train a base classifier	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Extreme Learning Machine (ELM) classifier was implemented as a base model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829609-5F33-440A-9AF0-CD9F4EE9B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608791"/>
                <a:ext cx="9144000" cy="4548105"/>
              </a:xfrm>
              <a:prstGeom prst="rect">
                <a:avLst/>
              </a:prstGeom>
              <a:blipFill>
                <a:blip r:embed="rId6"/>
                <a:stretch>
                  <a:fillRect l="-1533" r="-1667" b="-3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F73D8DC-6EBD-ADF9-5C5B-5C81B9244CB7}"/>
              </a:ext>
            </a:extLst>
          </p:cNvPr>
          <p:cNvSpPr/>
          <p:nvPr/>
        </p:nvSpPr>
        <p:spPr>
          <a:xfrm>
            <a:off x="13942695" y="3872686"/>
            <a:ext cx="918208" cy="58570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DC141-1DC6-012A-96AF-E735ADB4E47B}"/>
              </a:ext>
            </a:extLst>
          </p:cNvPr>
          <p:cNvSpPr/>
          <p:nvPr/>
        </p:nvSpPr>
        <p:spPr>
          <a:xfrm>
            <a:off x="13942695" y="5712584"/>
            <a:ext cx="918209" cy="58570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BC3656-EA4B-A389-7AEC-6E42F371E8F2}"/>
              </a:ext>
            </a:extLst>
          </p:cNvPr>
          <p:cNvSpPr/>
          <p:nvPr/>
        </p:nvSpPr>
        <p:spPr>
          <a:xfrm>
            <a:off x="13942695" y="7596715"/>
            <a:ext cx="918209" cy="47838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2D938E5-033A-0C54-3C8F-C0DB8B9CB8A7}"/>
              </a:ext>
            </a:extLst>
          </p:cNvPr>
          <p:cNvSpPr txBox="1"/>
          <p:nvPr/>
        </p:nvSpPr>
        <p:spPr>
          <a:xfrm>
            <a:off x="17259300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GB" sz="3200" dirty="0">
                <a:solidFill>
                  <a:srgbClr val="1D1C24"/>
                </a:solidFill>
                <a:latin typeface="HK Grotesk Light Bold"/>
              </a:rPr>
              <a:t>3</a:t>
            </a: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877484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0" y="277015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52667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172328-8A6C-B2A3-713F-4BFE0D934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90798" cy="2907585"/>
          </a:xfrm>
          <a:prstGeom prst="rect">
            <a:avLst/>
          </a:prstGeom>
        </p:spPr>
      </p:pic>
      <p:sp>
        <p:nvSpPr>
          <p:cNvPr id="5" name="ZoneTexte 8">
            <a:extLst>
              <a:ext uri="{FF2B5EF4-FFF2-40B4-BE49-F238E27FC236}">
                <a16:creationId xmlns:a16="http://schemas.microsoft.com/office/drawing/2014/main" id="{EEEBC017-BA79-C5A7-E754-EE4ECB57DC8D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200" b="1" dirty="0">
                <a:latin typeface="Georgia" panose="02040502050405020303" pitchFamily="18" charset="0"/>
              </a:rPr>
              <a:t>III.   Ensemble learning Classification.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A57AB-49FE-9A42-AA4D-4DF680E17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651" y="3771900"/>
            <a:ext cx="7905750" cy="4914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45669A-CFF3-6E44-D71D-64A753A718AD}"/>
              </a:ext>
            </a:extLst>
          </p:cNvPr>
          <p:cNvSpPr/>
          <p:nvPr/>
        </p:nvSpPr>
        <p:spPr>
          <a:xfrm>
            <a:off x="16926232" y="3908630"/>
            <a:ext cx="988169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4C650D-3466-2983-6483-5F7056D212F5}"/>
              </a:ext>
            </a:extLst>
          </p:cNvPr>
          <p:cNvSpPr/>
          <p:nvPr/>
        </p:nvSpPr>
        <p:spPr>
          <a:xfrm>
            <a:off x="16963130" y="5645560"/>
            <a:ext cx="988169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A90C8A-AE6D-E360-E04F-E9AA4541AA27}"/>
              </a:ext>
            </a:extLst>
          </p:cNvPr>
          <p:cNvSpPr/>
          <p:nvPr/>
        </p:nvSpPr>
        <p:spPr>
          <a:xfrm>
            <a:off x="16963130" y="7447366"/>
            <a:ext cx="988169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4659DD-72FE-B24C-7668-7901BB918DDB}"/>
                  </a:ext>
                </a:extLst>
              </p:cNvPr>
              <p:cNvSpPr txBox="1"/>
              <p:nvPr/>
            </p:nvSpPr>
            <p:spPr>
              <a:xfrm>
                <a:off x="484266" y="3607085"/>
                <a:ext cx="9269334" cy="5956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The ELM classifiers will be trained on the input vector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to result the output vector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40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3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sz="28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𝑩𝑪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sz="2800" b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sz="28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𝒋</m:t>
                              </m:r>
                              <m:r>
                                <a:rPr lang="en-US" sz="2800" b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𝒑</m:t>
                              </m:r>
                            </m:sub>
                          </m:sSub>
                          <m:r>
                            <a:rPr lang="en-US" sz="2800" b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   </m:t>
                          </m:r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𝒘𝒉𝒆𝒓𝒆</m:t>
                          </m:r>
                          <m:r>
                            <a:rPr lang="en-US" sz="2800" b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𝒑</m:t>
                          </m:r>
                          <m:r>
                            <a:rPr lang="en-US" sz="2800" b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∈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𝟎</m:t>
                              </m:r>
                              <m:r>
                                <a:rPr lang="en-US" sz="2800" b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8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b="1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2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where p is the predicted output, j is the number of the slices,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∈ 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1, 2, 3</m:t>
                        </m:r>
                      </m:e>
                    </m:d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the number of subjects (HS or MS patient) </a:t>
                </a:r>
                <a:r>
                  <a:rPr lang="en-US" sz="2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𝐵𝐶</m:t>
                        </m:r>
                      </m:e>
                      <m:sub>
                        <m: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correspond to the current BC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𝐵𝐶</m:t>
                        </m:r>
                      </m:e>
                      <m:sub>
                        <m: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𝐵𝐶</m:t>
                        </m:r>
                      </m:e>
                      <m:sub>
                        <m: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𝐵𝐶</m:t>
                        </m:r>
                      </m:e>
                      <m:sub>
                        <m: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). </a:t>
                </a:r>
              </a:p>
              <a:p>
                <a:pPr algn="ctr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2800" b="1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</a:t>
                </a:r>
                <a:endParaRPr lang="en-US" sz="4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4659DD-72FE-B24C-7668-7901BB918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6" y="3607085"/>
                <a:ext cx="9269334" cy="5956824"/>
              </a:xfrm>
              <a:prstGeom prst="rect">
                <a:avLst/>
              </a:prstGeom>
              <a:blipFill>
                <a:blip r:embed="rId5"/>
                <a:stretch>
                  <a:fillRect l="-1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0">
            <a:extLst>
              <a:ext uri="{FF2B5EF4-FFF2-40B4-BE49-F238E27FC236}">
                <a16:creationId xmlns:a16="http://schemas.microsoft.com/office/drawing/2014/main" id="{6FD4F1E1-DAEB-A84C-5577-5125A44933C7}"/>
              </a:ext>
            </a:extLst>
          </p:cNvPr>
          <p:cNvSpPr txBox="1"/>
          <p:nvPr/>
        </p:nvSpPr>
        <p:spPr>
          <a:xfrm>
            <a:off x="17259300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3533749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0" y="277015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52667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172328-8A6C-B2A3-713F-4BFE0D934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90798" cy="2907585"/>
          </a:xfrm>
          <a:prstGeom prst="rect">
            <a:avLst/>
          </a:prstGeom>
        </p:spPr>
      </p:pic>
      <p:sp>
        <p:nvSpPr>
          <p:cNvPr id="5" name="ZoneTexte 8">
            <a:extLst>
              <a:ext uri="{FF2B5EF4-FFF2-40B4-BE49-F238E27FC236}">
                <a16:creationId xmlns:a16="http://schemas.microsoft.com/office/drawing/2014/main" id="{EEEBC017-BA79-C5A7-E754-EE4ECB57DC8D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200" b="1" dirty="0">
                <a:latin typeface="Georgia" panose="02040502050405020303" pitchFamily="18" charset="0"/>
              </a:rPr>
              <a:t>III.   Ensemble learning Classification.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20EDC-CF24-6EF2-00F1-D3FC40EE1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680" y="4076699"/>
            <a:ext cx="8968560" cy="41960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DE5265-63A6-D374-504E-E7DD8614C0DF}"/>
              </a:ext>
            </a:extLst>
          </p:cNvPr>
          <p:cNvSpPr/>
          <p:nvPr/>
        </p:nvSpPr>
        <p:spPr>
          <a:xfrm>
            <a:off x="17373601" y="5596495"/>
            <a:ext cx="883920" cy="53760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204420-98D8-58A4-1B04-882BA12DAFF4}"/>
                  </a:ext>
                </a:extLst>
              </p:cNvPr>
              <p:cNvSpPr txBox="1"/>
              <p:nvPr/>
            </p:nvSpPr>
            <p:spPr>
              <a:xfrm>
                <a:off x="393809" y="4334503"/>
                <a:ext cx="8456602" cy="37893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 single feature vector 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created by concatenating the vectors from the three base models to be used in the following step to train the MC as indicated in the following </a:t>
                </a:r>
                <a:r>
                  <a:rPr lang="en-US" sz="2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quation.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𝑽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32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</m:t>
                      </m:r>
                      <m:r>
                        <a:rPr lang="en-US" sz="32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𝒊</m:t>
                              </m:r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32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∪ </m:t>
                      </m:r>
                      <m:r>
                        <a:rPr lang="en-US" sz="32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𝒊</m:t>
                              </m:r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32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∪ </m:t>
                      </m:r>
                      <m:r>
                        <a:rPr lang="en-US" sz="32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𝒊</m:t>
                              </m:r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3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204420-98D8-58A4-1B04-882BA12DA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09" y="4334503"/>
                <a:ext cx="8456602" cy="3789371"/>
              </a:xfrm>
              <a:prstGeom prst="rect">
                <a:avLst/>
              </a:prstGeom>
              <a:blipFill>
                <a:blip r:embed="rId5"/>
                <a:stretch>
                  <a:fillRect l="-1514" r="-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0">
            <a:extLst>
              <a:ext uri="{FF2B5EF4-FFF2-40B4-BE49-F238E27FC236}">
                <a16:creationId xmlns:a16="http://schemas.microsoft.com/office/drawing/2014/main" id="{B15E5F8E-2DA9-7B7C-E929-DEB43103FFEE}"/>
              </a:ext>
            </a:extLst>
          </p:cNvPr>
          <p:cNvSpPr txBox="1"/>
          <p:nvPr/>
        </p:nvSpPr>
        <p:spPr>
          <a:xfrm>
            <a:off x="17259300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2512748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7259300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04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9252667" y="277015"/>
            <a:ext cx="8756984" cy="1771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MULTIPLE SCLEROSIS (MS)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SYMPTOMS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 &amp; ITS CHALLENGES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MOTIVATION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OBJECTIVES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53BC000F-AA17-BE78-3B49-E70C5EE04349}"/>
              </a:ext>
            </a:extLst>
          </p:cNvPr>
          <p:cNvSpPr txBox="1"/>
          <p:nvPr/>
        </p:nvSpPr>
        <p:spPr>
          <a:xfrm>
            <a:off x="816612" y="3035696"/>
            <a:ext cx="8436055" cy="6566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000" b="1" dirty="0">
                <a:latin typeface="Georgia" panose="02040502050405020303" pitchFamily="18" charset="0"/>
                <a:cs typeface="Arial" panose="020B0604020202020204" pitchFamily="34" charset="0"/>
              </a:rPr>
              <a:t>Brain neurons</a:t>
            </a:r>
            <a:r>
              <a:rPr lang="en-US" sz="4000" dirty="0">
                <a:latin typeface="Georgia" panose="02040502050405020303" pitchFamily="18" charset="0"/>
                <a:cs typeface="Arial" panose="020B0604020202020204" pitchFamily="34" charset="0"/>
              </a:rPr>
              <a:t>: send and receive information's form and to the body due to the myelin sheaths. </a:t>
            </a: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000" b="1" dirty="0">
                <a:latin typeface="Georgia" panose="02040502050405020303" pitchFamily="18" charset="0"/>
                <a:cs typeface="Arial" panose="020B0604020202020204" pitchFamily="34" charset="0"/>
              </a:rPr>
              <a:t>Multiple sclerosis (MS) </a:t>
            </a:r>
          </a:p>
          <a:p>
            <a:pPr marL="1028700" lvl="1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latin typeface="Georgia" panose="02040502050405020303" pitchFamily="18" charset="0"/>
                <a:cs typeface="Arial" panose="020B0604020202020204" pitchFamily="34" charset="0"/>
              </a:rPr>
              <a:t>Neurological disease </a:t>
            </a:r>
          </a:p>
          <a:p>
            <a:pPr marL="1028700" lvl="1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4000" dirty="0">
                <a:latin typeface="Georgia" panose="02040502050405020303" pitchFamily="18" charset="0"/>
                <a:cs typeface="Arial" panose="020B0604020202020204" pitchFamily="34" charset="0"/>
              </a:rPr>
              <a:t>Affects the Central </a:t>
            </a:r>
            <a:r>
              <a:rPr lang="en-US" sz="4000" dirty="0">
                <a:latin typeface="Georgia" panose="02040502050405020303" pitchFamily="18" charset="0"/>
                <a:cs typeface="Arial" panose="020B0604020202020204" pitchFamily="34" charset="0"/>
              </a:rPr>
              <a:t>Nervous</a:t>
            </a:r>
            <a:r>
              <a:rPr lang="fr-FR" sz="4000" dirty="0">
                <a:latin typeface="Georgia" panose="02040502050405020303" pitchFamily="18" charset="0"/>
                <a:cs typeface="Arial" panose="020B0604020202020204" pitchFamily="34" charset="0"/>
              </a:rPr>
              <a:t> System</a:t>
            </a:r>
            <a:r>
              <a:rPr lang="en-US" sz="4000" dirty="0">
                <a:latin typeface="Georgia" panose="02040502050405020303" pitchFamily="18" charset="0"/>
                <a:cs typeface="Arial" panose="020B0604020202020204" pitchFamily="34" charset="0"/>
              </a:rPr>
              <a:t> (CNS) </a:t>
            </a:r>
          </a:p>
          <a:p>
            <a:pPr marL="1028700" lvl="1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latin typeface="Georgia" panose="02040502050405020303" pitchFamily="18" charset="0"/>
                <a:cs typeface="Arial" panose="020B0604020202020204" pitchFamily="34" charset="0"/>
              </a:rPr>
              <a:t>Destruction of the myelin</a:t>
            </a:r>
          </a:p>
          <a:p>
            <a:pPr>
              <a:spcBef>
                <a:spcPct val="0"/>
              </a:spcBef>
            </a:pPr>
            <a:r>
              <a:rPr lang="en-US" dirty="0">
                <a:latin typeface="Georgia" panose="02040502050405020303" pitchFamily="18" charset="0"/>
                <a:cs typeface="Arial" panose="020B0604020202020204" pitchFamily="34" charset="0"/>
              </a:rPr>
              <a:t>	</a:t>
            </a:r>
          </a:p>
          <a:p>
            <a:pPr>
              <a:spcBef>
                <a:spcPct val="0"/>
              </a:spcBef>
            </a:pPr>
            <a:endParaRPr lang="en-US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à"/>
            </a:pPr>
            <a:r>
              <a:rPr lang="en-US" sz="4000" dirty="0">
                <a:solidFill>
                  <a:srgbClr val="FF0000"/>
                </a:solidFill>
                <a:latin typeface="Georgia" panose="02040502050405020303" pitchFamily="18" charset="0"/>
                <a:cs typeface="Arial" panose="020B0604020202020204" pitchFamily="34" charset="0"/>
                <a:sym typeface="Wingdings" panose="05000000000000000000" pitchFamily="2" charset="2"/>
              </a:rPr>
              <a:t>Loss of information exchange.</a:t>
            </a:r>
          </a:p>
        </p:txBody>
      </p:sp>
      <p:pic>
        <p:nvPicPr>
          <p:cNvPr id="22" name="Image 6">
            <a:extLst>
              <a:ext uri="{FF2B5EF4-FFF2-40B4-BE49-F238E27FC236}">
                <a16:creationId xmlns:a16="http://schemas.microsoft.com/office/drawing/2014/main" id="{92AD4545-5B82-AB70-8899-EA6550B60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77" y="2240194"/>
            <a:ext cx="6715496" cy="6005286"/>
          </a:xfrm>
          <a:prstGeom prst="rect">
            <a:avLst/>
          </a:prstGeom>
        </p:spPr>
      </p:pic>
      <p:sp>
        <p:nvSpPr>
          <p:cNvPr id="23" name="TextBox 3">
            <a:extLst>
              <a:ext uri="{FF2B5EF4-FFF2-40B4-BE49-F238E27FC236}">
                <a16:creationId xmlns:a16="http://schemas.microsoft.com/office/drawing/2014/main" id="{E71913BB-F075-EADA-B231-03DC3BD91E37}"/>
              </a:ext>
            </a:extLst>
          </p:cNvPr>
          <p:cNvSpPr txBox="1"/>
          <p:nvPr/>
        </p:nvSpPr>
        <p:spPr>
          <a:xfrm>
            <a:off x="10131549" y="8628929"/>
            <a:ext cx="7151814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200" dirty="0">
                <a:latin typeface="Georgia" panose="02040502050405020303" pitchFamily="18" charset="0"/>
                <a:cs typeface="Arial" panose="020B0604020202020204" pitchFamily="34" charset="0"/>
              </a:rPr>
              <a:t>Normal nerve cells and demyelinated nerve cells affected by MS.</a:t>
            </a:r>
            <a:endParaRPr lang="en-US" sz="3200" dirty="0">
              <a:latin typeface="Georgia" panose="02040502050405020303" pitchFamily="18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0D043031-866B-6F17-0D59-150608D3B4AF}"/>
              </a:ext>
            </a:extLst>
          </p:cNvPr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0" y="277015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52667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172328-8A6C-B2A3-713F-4BFE0D934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90798" cy="2907585"/>
          </a:xfrm>
          <a:prstGeom prst="rect">
            <a:avLst/>
          </a:prstGeom>
        </p:spPr>
      </p:pic>
      <p:sp>
        <p:nvSpPr>
          <p:cNvPr id="5" name="ZoneTexte 8">
            <a:extLst>
              <a:ext uri="{FF2B5EF4-FFF2-40B4-BE49-F238E27FC236}">
                <a16:creationId xmlns:a16="http://schemas.microsoft.com/office/drawing/2014/main" id="{EEEBC017-BA79-C5A7-E754-EE4ECB57DC8D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200" b="1" dirty="0">
                <a:latin typeface="Georgia" panose="02040502050405020303" pitchFamily="18" charset="0"/>
              </a:rPr>
              <a:t>III.   Ensemble learning Classification.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307992-B001-AA7D-E3D8-EFE94D363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667" y="4898083"/>
            <a:ext cx="12954000" cy="4905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9C24F4-70E4-ACBF-C569-E5A20C0F4E54}"/>
                  </a:ext>
                </a:extLst>
              </p:cNvPr>
              <p:cNvSpPr txBox="1"/>
              <p:nvPr/>
            </p:nvSpPr>
            <p:spPr>
              <a:xfrm>
                <a:off x="533400" y="3216669"/>
                <a:ext cx="16239241" cy="13907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After training the 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BC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their outputs vectors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,1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will be aggregated into a single feature vector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train the MC that will result in the final prediction MS patient or Healthy Subject.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9C24F4-70E4-ACBF-C569-E5A20C0F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216669"/>
                <a:ext cx="16239241" cy="1390765"/>
              </a:xfrm>
              <a:prstGeom prst="rect">
                <a:avLst/>
              </a:prstGeom>
              <a:blipFill>
                <a:blip r:embed="rId5"/>
                <a:stretch>
                  <a:fillRect l="-676" b="-1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0">
            <a:extLst>
              <a:ext uri="{FF2B5EF4-FFF2-40B4-BE49-F238E27FC236}">
                <a16:creationId xmlns:a16="http://schemas.microsoft.com/office/drawing/2014/main" id="{2B98FB17-1245-3445-D56A-987D3519D9A5}"/>
              </a:ext>
            </a:extLst>
          </p:cNvPr>
          <p:cNvSpPr txBox="1"/>
          <p:nvPr/>
        </p:nvSpPr>
        <p:spPr>
          <a:xfrm>
            <a:off x="17259300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1596264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0" y="277015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52667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172328-8A6C-B2A3-713F-4BFE0D934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90798" cy="2907585"/>
          </a:xfrm>
          <a:prstGeom prst="rect">
            <a:avLst/>
          </a:prstGeom>
        </p:spPr>
      </p:pic>
      <p:sp>
        <p:nvSpPr>
          <p:cNvPr id="5" name="ZoneTexte 8">
            <a:extLst>
              <a:ext uri="{FF2B5EF4-FFF2-40B4-BE49-F238E27FC236}">
                <a16:creationId xmlns:a16="http://schemas.microsoft.com/office/drawing/2014/main" id="{EEEBC017-BA79-C5A7-E754-EE4ECB57DC8D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200" b="1" dirty="0">
                <a:latin typeface="Georgia" panose="02040502050405020303" pitchFamily="18" charset="0"/>
              </a:rPr>
              <a:t>III.   Ensemble learning Classification.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9C24F4-70E4-ACBF-C569-E5A20C0F4E54}"/>
              </a:ext>
            </a:extLst>
          </p:cNvPr>
          <p:cNvSpPr txBox="1"/>
          <p:nvPr/>
        </p:nvSpPr>
        <p:spPr>
          <a:xfrm>
            <a:off x="481636" y="3136791"/>
            <a:ext cx="16768029" cy="1307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Choice of  Meta classifier (MC):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Several MCs will be implemented.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7CEA33-7EF5-BF0E-C626-3AC0F140C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271839"/>
              </p:ext>
            </p:extLst>
          </p:nvPr>
        </p:nvGraphicFramePr>
        <p:xfrm>
          <a:off x="10643434" y="3141343"/>
          <a:ext cx="7063740" cy="6389229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9301256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4166160552"/>
                    </a:ext>
                  </a:extLst>
                </a:gridCol>
                <a:gridCol w="2644140">
                  <a:extLst>
                    <a:ext uri="{9D8B030D-6E8A-4147-A177-3AD203B41FA5}">
                      <a16:colId xmlns:a16="http://schemas.microsoft.com/office/drawing/2014/main" val="1801323435"/>
                    </a:ext>
                  </a:extLst>
                </a:gridCol>
              </a:tblGrid>
              <a:tr h="467622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GB" sz="1800" dirty="0">
                          <a:effectLst/>
                          <a:latin typeface="Times New Roman" panose="02020603050405020304" pitchFamily="18" charset="0"/>
                          <a:cs typeface="Arial" panose="020B0604020202020204" pitchFamily="34" charset="0"/>
                        </a:rPr>
                        <a:t>Grid search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Hyper-parameters Tuning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Parameters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Range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8129804"/>
                  </a:ext>
                </a:extLst>
              </a:tr>
              <a:tr h="4676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Classifiers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Parameters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Range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2793281"/>
                  </a:ext>
                </a:extLst>
              </a:tr>
              <a:tr h="317364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ELM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Alpha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1e-2, 1e-4 and 4e-7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0361657"/>
                  </a:ext>
                </a:extLst>
              </a:tr>
              <a:tr h="3173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Number of neurons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10, 40 and 90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6608135"/>
                  </a:ext>
                </a:extLst>
              </a:tr>
              <a:tr h="6562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Activation function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tanh, sigmoid, ReLU and linear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56107944"/>
                  </a:ext>
                </a:extLst>
              </a:tr>
              <a:tr h="317364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SVM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0.01, 0.1, 1, 10, and 100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4480862"/>
                  </a:ext>
                </a:extLst>
              </a:tr>
              <a:tr h="3173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gamma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0.01, 0.1, 1, 10, and 100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0191668"/>
                  </a:ext>
                </a:extLst>
              </a:tr>
              <a:tr h="4947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kernel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linear, RBF, and polynomial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3770101"/>
                  </a:ext>
                </a:extLst>
              </a:tr>
              <a:tr h="317364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KNN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Number of neighbors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Between 2 and 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2544404"/>
                  </a:ext>
                </a:extLst>
              </a:tr>
              <a:tr h="3173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Leaf size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2, 8, and 10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0347431"/>
                  </a:ext>
                </a:extLst>
              </a:tr>
              <a:tr h="3173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Power parameter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9518097"/>
                  </a:ext>
                </a:extLst>
              </a:tr>
              <a:tr h="317364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XGBoost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Tree number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10, 40, and 80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8030862"/>
                  </a:ext>
                </a:extLst>
              </a:tr>
              <a:tr h="4947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Learning rate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Between 1e-02 and 1e-05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8165062"/>
                  </a:ext>
                </a:extLst>
              </a:tr>
              <a:tr h="3173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Tree depth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1, 2, 4, and 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5989346"/>
                  </a:ext>
                </a:extLst>
              </a:tr>
              <a:tr h="317364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Random Forest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Tree number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400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3734289"/>
                  </a:ext>
                </a:extLst>
              </a:tr>
              <a:tr h="3173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Number of features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1, 2, 4, 6, and 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9343766"/>
                  </a:ext>
                </a:extLst>
              </a:tr>
              <a:tr h="3173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Tree depth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1, 2, 4, 6, and 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28850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ED14A1A-221B-44BF-EC8A-38622E610A66}"/>
              </a:ext>
            </a:extLst>
          </p:cNvPr>
          <p:cNvSpPr txBox="1"/>
          <p:nvPr/>
        </p:nvSpPr>
        <p:spPr>
          <a:xfrm>
            <a:off x="496384" y="4448015"/>
            <a:ext cx="9704289" cy="1953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ELM, Support vector machine (SVM), K-nearest neighbors (KNN), Extreme Gradient Boosting (XGBoost), and random forest algorithms.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ED5C5C-AC5B-787E-C58F-B87346A420C0}"/>
              </a:ext>
            </a:extLst>
          </p:cNvPr>
          <p:cNvSpPr txBox="1"/>
          <p:nvPr/>
        </p:nvSpPr>
        <p:spPr>
          <a:xfrm>
            <a:off x="369646" y="6591300"/>
            <a:ext cx="9957764" cy="3246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Hyper-parameters Tuning with Grid search: </a:t>
            </a:r>
          </a:p>
          <a:p>
            <a:pPr marL="914400" lvl="1" indent="-4572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Grid Search is used to estimate the performance for each combination of all the provided hyper-parameters and their metric values and finds the best hyper-parameter combination that can afford the best performance.</a:t>
            </a:r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7FA11C2E-95C3-2754-F96A-2E6F7482EB05}"/>
              </a:ext>
            </a:extLst>
          </p:cNvPr>
          <p:cNvSpPr txBox="1"/>
          <p:nvPr/>
        </p:nvSpPr>
        <p:spPr>
          <a:xfrm>
            <a:off x="17259300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401841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BC3655FB-0985-3063-8F29-7036E60A40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10800000">
            <a:off x="0" y="114300"/>
            <a:ext cx="18288000" cy="7337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1FB949-CEF7-5930-DDA4-527F748300C1}"/>
              </a:ext>
            </a:extLst>
          </p:cNvPr>
          <p:cNvSpPr txBox="1"/>
          <p:nvPr/>
        </p:nvSpPr>
        <p:spPr>
          <a:xfrm>
            <a:off x="3124200" y="2729921"/>
            <a:ext cx="7543800" cy="5049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 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and results 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B0206D-455A-4404-A770-DC185A564BE4}"/>
              </a:ext>
            </a:extLst>
          </p:cNvPr>
          <p:cNvSpPr txBox="1"/>
          <p:nvPr/>
        </p:nvSpPr>
        <p:spPr>
          <a:xfrm>
            <a:off x="933891" y="832999"/>
            <a:ext cx="91557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spc="454" dirty="0">
                <a:solidFill>
                  <a:srgbClr val="000000"/>
                </a:solidFill>
                <a:latin typeface="Bebas Neue Bold"/>
              </a:rPr>
              <a:t>PLAN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5B6516-408F-1C8F-1A9D-CA3B3B102A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227" y="1866900"/>
            <a:ext cx="5647945" cy="677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20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0" y="277015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 Bold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52667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EVALUATION METRICS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DATASET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14AC546F-8730-41FD-48CD-B9CFD50BA6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4351909"/>
                  </p:ext>
                </p:extLst>
              </p:nvPr>
            </p:nvGraphicFramePr>
            <p:xfrm>
              <a:off x="954983" y="4475721"/>
              <a:ext cx="16595367" cy="381000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3177540">
                      <a:extLst>
                        <a:ext uri="{9D8B030D-6E8A-4147-A177-3AD203B41FA5}">
                          <a16:colId xmlns:a16="http://schemas.microsoft.com/office/drawing/2014/main" val="2459225984"/>
                        </a:ext>
                      </a:extLst>
                    </a:gridCol>
                    <a:gridCol w="2260612">
                      <a:extLst>
                        <a:ext uri="{9D8B030D-6E8A-4147-A177-3AD203B41FA5}">
                          <a16:colId xmlns:a16="http://schemas.microsoft.com/office/drawing/2014/main" val="3186670683"/>
                        </a:ext>
                      </a:extLst>
                    </a:gridCol>
                    <a:gridCol w="2187689">
                      <a:extLst>
                        <a:ext uri="{9D8B030D-6E8A-4147-A177-3AD203B41FA5}">
                          <a16:colId xmlns:a16="http://schemas.microsoft.com/office/drawing/2014/main" val="4161766188"/>
                        </a:ext>
                      </a:extLst>
                    </a:gridCol>
                    <a:gridCol w="3135688">
                      <a:extLst>
                        <a:ext uri="{9D8B030D-6E8A-4147-A177-3AD203B41FA5}">
                          <a16:colId xmlns:a16="http://schemas.microsoft.com/office/drawing/2014/main" val="629273346"/>
                        </a:ext>
                      </a:extLst>
                    </a:gridCol>
                    <a:gridCol w="3281534">
                      <a:extLst>
                        <a:ext uri="{9D8B030D-6E8A-4147-A177-3AD203B41FA5}">
                          <a16:colId xmlns:a16="http://schemas.microsoft.com/office/drawing/2014/main" val="2220099774"/>
                        </a:ext>
                      </a:extLst>
                    </a:gridCol>
                    <a:gridCol w="2552304">
                      <a:extLst>
                        <a:ext uri="{9D8B030D-6E8A-4147-A177-3AD203B41FA5}">
                          <a16:colId xmlns:a16="http://schemas.microsoft.com/office/drawing/2014/main" val="4180835610"/>
                        </a:ext>
                      </a:extLst>
                    </a:gridCol>
                  </a:tblGrid>
                  <a:tr h="9937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Accuracy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𝑆𝑒𝑛𝑠𝑖𝑡𝑖𝑣𝑖𝑡𝑦</m:t>
                                </m:r>
                              </m:oMath>
                            </m:oMathPara>
                          </a14:m>
                          <a:endParaRPr lang="en-GB" sz="2400" i="1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𝑟𝑒𝑐𝑎𝑙𝑙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𝑷𝒓𝒆𝒄𝒊𝒔𝒊𝒐𝒏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𝑆𝑝𝑒𝑐𝑖𝑓𝑖𝑐𝑖𝑡𝑦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F1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IOU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4180920"/>
                      </a:ext>
                    </a:extLst>
                  </a:tr>
                  <a:tr h="14592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TP</m:t>
                                    </m:r>
                                    <m: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TN</m:t>
                                    </m:r>
                                    <m: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TP</m:t>
                                    </m:r>
                                    <m: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+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TN</m:t>
                                    </m:r>
                                    <m: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+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FP</m:t>
                                    </m:r>
                                    <m: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+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FN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TP</m:t>
                                    </m:r>
                                    <m: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TP</m:t>
                                    </m:r>
                                    <m: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+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FN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𝑇𝑃</m:t>
                                    </m:r>
                                    <m: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TN</m:t>
                                    </m:r>
                                    <m: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TN</m:t>
                                    </m:r>
                                    <m: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+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FP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2 </m:t>
                                </m:r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4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𝑃𝑟𝑒𝑐𝑖𝑠𝑖𝑜𝑛</m:t>
                                    </m:r>
                                    <m: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𝑅𝑒𝑐𝑎𝑙𝑙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𝑃𝑟𝑒𝑐𝑖𝑠𝑖𝑜𝑛</m:t>
                                    </m:r>
                                    <m: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 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𝑅𝑒𝑐𝑎𝑙𝑙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𝑇𝑃</m:t>
                                    </m:r>
                                    <m: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𝐹𝑃</m:t>
                                    </m:r>
                                    <m: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4789747"/>
                      </a:ext>
                    </a:extLst>
                  </a:tr>
                  <a:tr h="135707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𝑇𝑃</m:t>
                                    </m:r>
                                    <m: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 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(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𝐹𝑃</m:t>
                                    </m:r>
                                    <m: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𝐹𝑁</m:t>
                                    </m:r>
                                    <m:r>
                                      <a:rPr lang="en-US" sz="24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28275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14AC546F-8730-41FD-48CD-B9CFD50BA6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4351909"/>
                  </p:ext>
                </p:extLst>
              </p:nvPr>
            </p:nvGraphicFramePr>
            <p:xfrm>
              <a:off x="954983" y="4475721"/>
              <a:ext cx="16595367" cy="381000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3177540">
                      <a:extLst>
                        <a:ext uri="{9D8B030D-6E8A-4147-A177-3AD203B41FA5}">
                          <a16:colId xmlns:a16="http://schemas.microsoft.com/office/drawing/2014/main" val="2459225984"/>
                        </a:ext>
                      </a:extLst>
                    </a:gridCol>
                    <a:gridCol w="2260612">
                      <a:extLst>
                        <a:ext uri="{9D8B030D-6E8A-4147-A177-3AD203B41FA5}">
                          <a16:colId xmlns:a16="http://schemas.microsoft.com/office/drawing/2014/main" val="3186670683"/>
                        </a:ext>
                      </a:extLst>
                    </a:gridCol>
                    <a:gridCol w="2187689">
                      <a:extLst>
                        <a:ext uri="{9D8B030D-6E8A-4147-A177-3AD203B41FA5}">
                          <a16:colId xmlns:a16="http://schemas.microsoft.com/office/drawing/2014/main" val="4161766188"/>
                        </a:ext>
                      </a:extLst>
                    </a:gridCol>
                    <a:gridCol w="3135688">
                      <a:extLst>
                        <a:ext uri="{9D8B030D-6E8A-4147-A177-3AD203B41FA5}">
                          <a16:colId xmlns:a16="http://schemas.microsoft.com/office/drawing/2014/main" val="629273346"/>
                        </a:ext>
                      </a:extLst>
                    </a:gridCol>
                    <a:gridCol w="3281534">
                      <a:extLst>
                        <a:ext uri="{9D8B030D-6E8A-4147-A177-3AD203B41FA5}">
                          <a16:colId xmlns:a16="http://schemas.microsoft.com/office/drawing/2014/main" val="2220099774"/>
                        </a:ext>
                      </a:extLst>
                    </a:gridCol>
                    <a:gridCol w="2552304">
                      <a:extLst>
                        <a:ext uri="{9D8B030D-6E8A-4147-A177-3AD203B41FA5}">
                          <a16:colId xmlns:a16="http://schemas.microsoft.com/office/drawing/2014/main" val="4180835610"/>
                        </a:ext>
                      </a:extLst>
                    </a:gridCol>
                  </a:tblGrid>
                  <a:tr h="9937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Accuracy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0431" t="-613" r="-494070" b="-2846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8468" t="-613" r="-410585" b="-2846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2913" t="-613" r="-186214" b="-2846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F1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IOU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4180920"/>
                      </a:ext>
                    </a:extLst>
                  </a:tr>
                  <a:tr h="1459221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35421" r="-423033" b="-21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0431" t="-35421" r="-494070" b="-21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8468" t="-35421" r="-410585" b="-21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2913" t="-35421" r="-186214" b="-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8253" t="-68333" r="-78253" b="-9333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49881" t="-35421" r="-477" b="-2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4789747"/>
                      </a:ext>
                    </a:extLst>
                  </a:tr>
                  <a:tr h="135707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8253" t="-181166" r="-78253" b="-44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282757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836B3DD-62EF-A061-0E20-6DC2D8AFCA63}"/>
              </a:ext>
            </a:extLst>
          </p:cNvPr>
          <p:cNvSpPr txBox="1"/>
          <p:nvPr/>
        </p:nvSpPr>
        <p:spPr>
          <a:xfrm>
            <a:off x="609600" y="2215343"/>
            <a:ext cx="16061966" cy="2229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To measure the classification and segmentation models’ performance, we used multiple metrics such as accuracy, precision, recall, specificity F1-score et IoU. Each one of these metrics is depicted in the following equations:</a:t>
            </a:r>
            <a:endParaRPr lang="en-US" sz="320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D8E242-347E-97AC-89FC-596F40E1AF88}"/>
              </a:ext>
            </a:extLst>
          </p:cNvPr>
          <p:cNvSpPr txBox="1"/>
          <p:nvPr/>
        </p:nvSpPr>
        <p:spPr>
          <a:xfrm>
            <a:off x="609600" y="8830431"/>
            <a:ext cx="16061966" cy="104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rtl="0" eaLnBrk="1" latinLnBrk="0" hangingPunct="1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Where TP, TN, FP, and FN, respectively stand for True Positives, True Negatives, False Positives, and False Negatives.</a:t>
            </a: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230A6501-D6B2-15AC-9D37-08D6A56554AF}"/>
              </a:ext>
            </a:extLst>
          </p:cNvPr>
          <p:cNvSpPr txBox="1"/>
          <p:nvPr/>
        </p:nvSpPr>
        <p:spPr>
          <a:xfrm>
            <a:off x="17259300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44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0" y="277015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 Bold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52667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EVALUATION METRICS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DATASET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36B3DD-62EF-A061-0E20-6DC2D8AFCA63}"/>
              </a:ext>
            </a:extLst>
          </p:cNvPr>
          <p:cNvSpPr txBox="1"/>
          <p:nvPr/>
        </p:nvSpPr>
        <p:spPr>
          <a:xfrm>
            <a:off x="609600" y="2904087"/>
            <a:ext cx="16479836" cy="3631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validation of the proposed method for the segmentation and detection of the retinal layers was performed using a publicly available dataset published by </a:t>
            </a:r>
            <a:r>
              <a:rPr lang="en-US" sz="2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Yufan He et 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al. (2020)</a:t>
            </a:r>
          </a:p>
          <a:p>
            <a:pPr marL="457200" indent="-4572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data contains </a:t>
            </a:r>
            <a:r>
              <a:rPr lang="en-US" sz="2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35 3D volumes</a:t>
            </a:r>
            <a:r>
              <a:rPr lang="en-US" sz="2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compromising </a:t>
            </a:r>
            <a:r>
              <a:rPr lang="en-US" sz="2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14 healthy controls </a:t>
            </a:r>
            <a:r>
              <a:rPr lang="en-US" sz="2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and </a:t>
            </a:r>
            <a:r>
              <a:rPr lang="en-US" sz="2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21 patients with MS</a:t>
            </a:r>
            <a:r>
              <a:rPr lang="en-US" sz="2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457200" indent="-4572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Each subject is made up of a succession of 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49 2D slices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(B-scan).</a:t>
            </a:r>
          </a:p>
          <a:p>
            <a:pPr marL="457200" indent="-4572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28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47B11BB3-F0E1-913F-CA54-19B3593AF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21" y="6535337"/>
            <a:ext cx="8984958" cy="27775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2915B0-AE51-82F1-DA16-9E41C884AE08}"/>
              </a:ext>
            </a:extLst>
          </p:cNvPr>
          <p:cNvSpPr txBox="1"/>
          <p:nvPr/>
        </p:nvSpPr>
        <p:spPr>
          <a:xfrm>
            <a:off x="513735" y="2171382"/>
            <a:ext cx="16061966" cy="823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BE309-BCEB-A737-DAEF-1C1E560B86BD}"/>
              </a:ext>
            </a:extLst>
          </p:cNvPr>
          <p:cNvSpPr txBox="1"/>
          <p:nvPr/>
        </p:nvSpPr>
        <p:spPr>
          <a:xfrm>
            <a:off x="17259300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38485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0" y="277015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 Bold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52667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EVALUATION METRICS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DATASET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2915B0-AE51-82F1-DA16-9E41C884AE08}"/>
              </a:ext>
            </a:extLst>
          </p:cNvPr>
          <p:cNvSpPr txBox="1"/>
          <p:nvPr/>
        </p:nvSpPr>
        <p:spPr>
          <a:xfrm>
            <a:off x="513735" y="2442419"/>
            <a:ext cx="16061966" cy="1782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Dataset</a:t>
            </a:r>
          </a:p>
          <a:p>
            <a:pPr marL="1028700" lvl="1" indent="-5715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Cross validation</a:t>
            </a:r>
            <a:endParaRPr lang="en-US" sz="36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3AF9747A-E98B-9D67-3947-9F0AB364B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386950"/>
              </p:ext>
            </p:extLst>
          </p:nvPr>
        </p:nvGraphicFramePr>
        <p:xfrm>
          <a:off x="830341" y="4541648"/>
          <a:ext cx="8403276" cy="5250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1092">
                  <a:extLst>
                    <a:ext uri="{9D8B030D-6E8A-4147-A177-3AD203B41FA5}">
                      <a16:colId xmlns:a16="http://schemas.microsoft.com/office/drawing/2014/main" val="1954123069"/>
                    </a:ext>
                  </a:extLst>
                </a:gridCol>
                <a:gridCol w="2801092">
                  <a:extLst>
                    <a:ext uri="{9D8B030D-6E8A-4147-A177-3AD203B41FA5}">
                      <a16:colId xmlns:a16="http://schemas.microsoft.com/office/drawing/2014/main" val="2928383888"/>
                    </a:ext>
                  </a:extLst>
                </a:gridCol>
                <a:gridCol w="2801092">
                  <a:extLst>
                    <a:ext uri="{9D8B030D-6E8A-4147-A177-3AD203B41FA5}">
                      <a16:colId xmlns:a16="http://schemas.microsoft.com/office/drawing/2014/main" val="3879475251"/>
                    </a:ext>
                  </a:extLst>
                </a:gridCol>
              </a:tblGrid>
              <a:tr h="543109">
                <a:tc gridSpan="3"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OCT Scans dataset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447217"/>
                  </a:ext>
                </a:extLst>
              </a:tr>
              <a:tr h="543109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Flat OCT images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Curved OCT images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722804"/>
                  </a:ext>
                </a:extLst>
              </a:tr>
              <a:tr h="543109"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 size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(512 * 512)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(512 * 512)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093277"/>
                  </a:ext>
                </a:extLst>
              </a:tr>
              <a:tr h="543109"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number of images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12930 images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490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94466"/>
                  </a:ext>
                </a:extLst>
              </a:tr>
              <a:tr h="522993">
                <a:tc>
                  <a:txBody>
                    <a:bodyPr/>
                    <a:lstStyle/>
                    <a:p>
                      <a:r>
                        <a:rPr lang="en-GB" sz="2000" dirty="0"/>
                        <a:t>Augmented </a:t>
                      </a:r>
                      <a:r>
                        <a:rPr lang="en-GB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-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2500 images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159222"/>
                  </a:ext>
                </a:extLst>
              </a:tr>
              <a:tr h="925296">
                <a:tc>
                  <a:txBody>
                    <a:bodyPr/>
                    <a:lstStyle/>
                    <a:p>
                      <a:r>
                        <a:rPr lang="en-GB" sz="2000" dirty="0"/>
                        <a:t>Cross validation folds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7 folds </a:t>
                      </a:r>
                      <a:r>
                        <a:rPr lang="en-GB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(1840 images /fold)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4 folds </a:t>
                      </a:r>
                      <a:r>
                        <a:rPr lang="en-GB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(625images /fold)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663134"/>
                  </a:ext>
                </a:extLst>
              </a:tr>
              <a:tr h="543109"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Training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9240 images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1250 images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408002"/>
                  </a:ext>
                </a:extLst>
              </a:tr>
              <a:tr h="543109">
                <a:tc>
                  <a:txBody>
                    <a:bodyPr/>
                    <a:lstStyle/>
                    <a:p>
                      <a:r>
                        <a:rPr lang="en-GB" sz="20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1840 images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625 images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731867"/>
                  </a:ext>
                </a:extLst>
              </a:tr>
              <a:tr h="543109">
                <a:tc>
                  <a:txBody>
                    <a:bodyPr/>
                    <a:lstStyle/>
                    <a:p>
                      <a:r>
                        <a:rPr lang="en-GB" sz="2000" dirty="0"/>
                        <a:t>Test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1840 images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625 images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968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783E720F-5248-13A9-5791-1A830B2EF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472" y="3868461"/>
            <a:ext cx="5662574" cy="14452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6EEFA0-5176-36E8-97F1-73BAD13B2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0306" y="6134100"/>
            <a:ext cx="8871510" cy="2976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6E1341-9D2C-0D2D-C2F7-36CA088B4CCF}"/>
              </a:ext>
            </a:extLst>
          </p:cNvPr>
          <p:cNvSpPr txBox="1"/>
          <p:nvPr/>
        </p:nvSpPr>
        <p:spPr>
          <a:xfrm>
            <a:off x="9450306" y="3062876"/>
            <a:ext cx="3581400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Curved data</a:t>
            </a: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36F08-7575-E5A9-18B8-2DEAA5863BE8}"/>
              </a:ext>
            </a:extLst>
          </p:cNvPr>
          <p:cNvSpPr txBox="1"/>
          <p:nvPr/>
        </p:nvSpPr>
        <p:spPr>
          <a:xfrm>
            <a:off x="9450306" y="5313751"/>
            <a:ext cx="3581400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Flat data</a:t>
            </a: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61408-F585-88FB-8B3C-DCA0CC30A56E}"/>
              </a:ext>
            </a:extLst>
          </p:cNvPr>
          <p:cNvSpPr txBox="1"/>
          <p:nvPr/>
        </p:nvSpPr>
        <p:spPr>
          <a:xfrm>
            <a:off x="17598937" y="9659701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364608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0" y="277015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 Bold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52667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EVALUATION METRICS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DATASET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DETECTION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B33A94F-D0B7-1CCE-EB4A-01CED1F16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717381"/>
              </p:ext>
            </p:extLst>
          </p:nvPr>
        </p:nvGraphicFramePr>
        <p:xfrm>
          <a:off x="1017051" y="4152900"/>
          <a:ext cx="15697200" cy="438912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3730620">
                  <a:extLst>
                    <a:ext uri="{9D8B030D-6E8A-4147-A177-3AD203B41FA5}">
                      <a16:colId xmlns:a16="http://schemas.microsoft.com/office/drawing/2014/main" val="745065556"/>
                    </a:ext>
                  </a:extLst>
                </a:gridCol>
                <a:gridCol w="5732254">
                  <a:extLst>
                    <a:ext uri="{9D8B030D-6E8A-4147-A177-3AD203B41FA5}">
                      <a16:colId xmlns:a16="http://schemas.microsoft.com/office/drawing/2014/main" val="2127879755"/>
                    </a:ext>
                  </a:extLst>
                </a:gridCol>
                <a:gridCol w="6234326">
                  <a:extLst>
                    <a:ext uri="{9D8B030D-6E8A-4147-A177-3AD203B41FA5}">
                      <a16:colId xmlns:a16="http://schemas.microsoft.com/office/drawing/2014/main" val="2393834955"/>
                    </a:ext>
                  </a:extLst>
                </a:gridCol>
              </a:tblGrid>
              <a:tr h="5326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Hyper-parameter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Flat OCT Segmentation model</a:t>
                      </a:r>
                      <a:endParaRPr lang="en-US" sz="3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Curved OCT Segmentation model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8644009"/>
                  </a:ext>
                </a:extLst>
              </a:tr>
              <a:tr h="5326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rate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0.00001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6776072"/>
                  </a:ext>
                </a:extLst>
              </a:tr>
              <a:tr h="5326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5864206"/>
                  </a:ext>
                </a:extLst>
              </a:tr>
              <a:tr h="5326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 size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3296641"/>
                  </a:ext>
                </a:extLst>
              </a:tr>
              <a:tr h="5326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 function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 cross-entropy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 cross-entropy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1721026"/>
                  </a:ext>
                </a:extLst>
              </a:tr>
              <a:tr h="5326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 function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SoftMax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SoftMax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0204107"/>
                  </a:ext>
                </a:extLst>
              </a:tr>
              <a:tr h="5326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Optimizer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Adam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Adam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8471089"/>
                  </a:ext>
                </a:extLst>
              </a:tr>
              <a:tr h="5326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epochs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3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441524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1D49E65-63E5-F98B-679B-42D94CB08B51}"/>
              </a:ext>
            </a:extLst>
          </p:cNvPr>
          <p:cNvSpPr txBox="1"/>
          <p:nvPr/>
        </p:nvSpPr>
        <p:spPr>
          <a:xfrm>
            <a:off x="609600" y="2673766"/>
            <a:ext cx="11277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Used hyperparameters in the OCT segmentation models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CC8B2E-FA6F-AD7C-7496-230C1A0CC817}"/>
              </a:ext>
            </a:extLst>
          </p:cNvPr>
          <p:cNvSpPr txBox="1"/>
          <p:nvPr/>
        </p:nvSpPr>
        <p:spPr>
          <a:xfrm>
            <a:off x="17259300" y="9613814"/>
            <a:ext cx="509289" cy="43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3913190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0" y="277015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 Bold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52667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EVALUATION METRICS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DATASET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326AD-AC54-E65B-5452-7FC5451EDE67}"/>
              </a:ext>
            </a:extLst>
          </p:cNvPr>
          <p:cNvSpPr txBox="1"/>
          <p:nvPr/>
        </p:nvSpPr>
        <p:spPr>
          <a:xfrm>
            <a:off x="609600" y="2673766"/>
            <a:ext cx="11277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Segmentation results summary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E15B26-670B-ADF4-EC41-10CA8B4F1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182308"/>
              </p:ext>
            </p:extLst>
          </p:nvPr>
        </p:nvGraphicFramePr>
        <p:xfrm>
          <a:off x="984967" y="3924300"/>
          <a:ext cx="16535400" cy="568452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4022029">
                  <a:extLst>
                    <a:ext uri="{9D8B030D-6E8A-4147-A177-3AD203B41FA5}">
                      <a16:colId xmlns:a16="http://schemas.microsoft.com/office/drawing/2014/main" val="2308886912"/>
                    </a:ext>
                  </a:extLst>
                </a:gridCol>
                <a:gridCol w="6092917">
                  <a:extLst>
                    <a:ext uri="{9D8B030D-6E8A-4147-A177-3AD203B41FA5}">
                      <a16:colId xmlns:a16="http://schemas.microsoft.com/office/drawing/2014/main" val="894849342"/>
                    </a:ext>
                  </a:extLst>
                </a:gridCol>
                <a:gridCol w="6420454">
                  <a:extLst>
                    <a:ext uri="{9D8B030D-6E8A-4147-A177-3AD203B41FA5}">
                      <a16:colId xmlns:a16="http://schemas.microsoft.com/office/drawing/2014/main" val="82527749"/>
                    </a:ext>
                  </a:extLst>
                </a:gridCol>
              </a:tblGrid>
              <a:tr h="1295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3200" dirty="0">
                          <a:effectLst/>
                        </a:rPr>
                        <a:t> </a:t>
                      </a:r>
                      <a:endParaRPr lang="en-US" sz="4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3200" dirty="0">
                          <a:effectLst/>
                        </a:rPr>
                        <a:t>Flat OCT segmentation model</a:t>
                      </a:r>
                      <a:endParaRPr lang="en-US" sz="4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effectLst/>
                        </a:rPr>
                        <a:t>Curved OCT segmentation model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9030094"/>
                  </a:ext>
                </a:extLst>
              </a:tr>
              <a:tr h="6428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effectLst/>
                        </a:rPr>
                        <a:t>Accuracy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3200" dirty="0">
                          <a:effectLst/>
                        </a:rPr>
                        <a:t>0.94</a:t>
                      </a:r>
                      <a:endParaRPr lang="en-US" sz="4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3200" dirty="0">
                          <a:effectLst/>
                        </a:rPr>
                        <a:t>0.91</a:t>
                      </a:r>
                      <a:endParaRPr lang="en-US" sz="4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8853697"/>
                  </a:ext>
                </a:extLst>
              </a:tr>
              <a:tr h="6428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effectLst/>
                        </a:rPr>
                        <a:t>Loss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3200" dirty="0">
                          <a:effectLst/>
                        </a:rPr>
                        <a:t>0.13</a:t>
                      </a:r>
                      <a:endParaRPr lang="en-US" sz="4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3200" dirty="0">
                          <a:effectLst/>
                        </a:rPr>
                        <a:t>0.17</a:t>
                      </a:r>
                      <a:endParaRPr lang="en-US" sz="4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7420296"/>
                  </a:ext>
                </a:extLst>
              </a:tr>
              <a:tr h="6428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effectLst/>
                        </a:rPr>
                        <a:t>IoU score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3200" dirty="0">
                          <a:effectLst/>
                        </a:rPr>
                        <a:t>0.78</a:t>
                      </a:r>
                      <a:endParaRPr lang="en-US" sz="4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effectLst/>
                        </a:rPr>
                        <a:t>0.64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7861245"/>
                  </a:ext>
                </a:extLst>
              </a:tr>
              <a:tr h="6428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3200" dirty="0">
                          <a:effectLst/>
                        </a:rPr>
                        <a:t>recall</a:t>
                      </a:r>
                      <a:endParaRPr lang="en-US" sz="4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effectLst/>
                        </a:rPr>
                        <a:t>0.943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effectLst/>
                        </a:rPr>
                        <a:t>0.90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7412286"/>
                  </a:ext>
                </a:extLst>
              </a:tr>
              <a:tr h="6428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effectLst/>
                        </a:rPr>
                        <a:t>Precision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3200" dirty="0">
                          <a:effectLst/>
                        </a:rPr>
                        <a:t>0.94</a:t>
                      </a:r>
                      <a:endParaRPr lang="en-US" sz="4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3200" dirty="0">
                          <a:effectLst/>
                        </a:rPr>
                        <a:t>0.91</a:t>
                      </a:r>
                      <a:endParaRPr lang="en-US" sz="4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4537067"/>
                  </a:ext>
                </a:extLst>
              </a:tr>
              <a:tr h="6428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effectLst/>
                        </a:rPr>
                        <a:t>F1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effectLst/>
                        </a:rPr>
                        <a:t>0.91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3200" dirty="0">
                          <a:effectLst/>
                        </a:rPr>
                        <a:t>0.90</a:t>
                      </a:r>
                      <a:endParaRPr lang="en-US" sz="4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37037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39D7993-E504-99BC-698C-6EE853C3B36C}"/>
              </a:ext>
            </a:extLst>
          </p:cNvPr>
          <p:cNvSpPr txBox="1"/>
          <p:nvPr/>
        </p:nvSpPr>
        <p:spPr>
          <a:xfrm>
            <a:off x="17259300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1005262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0" y="277015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 Bold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52667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EVALUATION METRICS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DATASET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DETECTION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89D2AA-71E2-32B1-E008-5E8717873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756" y="2108132"/>
            <a:ext cx="13227092" cy="7883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E6B8B7-81DF-BE0F-EA1A-D817C1360147}"/>
              </a:ext>
            </a:extLst>
          </p:cNvPr>
          <p:cNvSpPr txBox="1"/>
          <p:nvPr/>
        </p:nvSpPr>
        <p:spPr>
          <a:xfrm>
            <a:off x="17259300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247195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0" y="277015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 Bold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52667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EVALUATION METRICS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DATASET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MS DETECTION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3CB9F6-5EDB-DB24-F380-567521E9E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02" y="2276043"/>
            <a:ext cx="12658898" cy="8010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8CCB70-50E2-1CF7-E54B-FFA151166A08}"/>
              </a:ext>
            </a:extLst>
          </p:cNvPr>
          <p:cNvSpPr txBox="1"/>
          <p:nvPr/>
        </p:nvSpPr>
        <p:spPr>
          <a:xfrm>
            <a:off x="17316065" y="9541492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511786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E22FE4E6-E91B-4382-4B5A-81E5EF882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503156"/>
            <a:ext cx="12181292" cy="5554255"/>
          </a:xfrm>
          <a:prstGeom prst="rect">
            <a:avLst/>
          </a:prstGeom>
        </p:spPr>
      </p:pic>
      <p:sp>
        <p:nvSpPr>
          <p:cNvPr id="108" name="TextBox 3">
            <a:extLst>
              <a:ext uri="{FF2B5EF4-FFF2-40B4-BE49-F238E27FC236}">
                <a16:creationId xmlns:a16="http://schemas.microsoft.com/office/drawing/2014/main" id="{36A368DC-EC79-0C36-E50A-98984C491835}"/>
              </a:ext>
            </a:extLst>
          </p:cNvPr>
          <p:cNvSpPr txBox="1"/>
          <p:nvPr/>
        </p:nvSpPr>
        <p:spPr>
          <a:xfrm>
            <a:off x="1000626" y="8480212"/>
            <a:ext cx="16286747" cy="1387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à"/>
            </a:pPr>
            <a:r>
              <a:rPr lang="en-US" sz="3200" b="1" dirty="0">
                <a:latin typeface="Georgia" panose="02040502050405020303" pitchFamily="18" charset="0"/>
                <a:cs typeface="Arial" panose="020B0604020202020204" pitchFamily="34" charset="0"/>
                <a:sym typeface="Wingdings" panose="05000000000000000000" pitchFamily="2" charset="2"/>
              </a:rPr>
              <a:t>  </a:t>
            </a:r>
            <a:r>
              <a:rPr lang="en-US" sz="3200" b="1" dirty="0">
                <a:latin typeface="Georgia" panose="02040502050405020303" pitchFamily="18" charset="0"/>
                <a:cs typeface="Arial" panose="020B0604020202020204" pitchFamily="34" charset="0"/>
              </a:rPr>
              <a:t>~2.9 million affected globally (2025)</a:t>
            </a:r>
            <a:endParaRPr lang="en-US" sz="3200" b="1" dirty="0">
              <a:latin typeface="Georgia" panose="02040502050405020303" pitchFamily="18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à"/>
            </a:pPr>
            <a:r>
              <a:rPr lang="en-US" sz="3200" b="1" dirty="0">
                <a:latin typeface="Georgia" panose="02040502050405020303" pitchFamily="18" charset="0"/>
                <a:cs typeface="Arial" panose="020B0604020202020204" pitchFamily="34" charset="0"/>
                <a:sym typeface="Wingdings" panose="05000000000000000000" pitchFamily="2" charset="2"/>
              </a:rPr>
              <a:t>Irreversible symptoms when attending advanced stages of the disease.</a:t>
            </a: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9CEC6C31-BD6B-847C-908A-426418FE0FE8}"/>
              </a:ext>
            </a:extLst>
          </p:cNvPr>
          <p:cNvSpPr txBox="1"/>
          <p:nvPr/>
        </p:nvSpPr>
        <p:spPr>
          <a:xfrm>
            <a:off x="9252667" y="277015"/>
            <a:ext cx="8756984" cy="1771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MULTIPLE SCLEROSIS (MS)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MS SYMPTOMS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 &amp; ITS CHALLENGES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MOTIVATION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OBJECTIVES</a:t>
            </a: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39C2F369-2186-6245-D219-A2B3A26479EC}"/>
              </a:ext>
            </a:extLst>
          </p:cNvPr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1592A9F0-7464-4C89-16E8-1AE38E8F0A16}"/>
              </a:ext>
            </a:extLst>
          </p:cNvPr>
          <p:cNvSpPr txBox="1"/>
          <p:nvPr/>
        </p:nvSpPr>
        <p:spPr>
          <a:xfrm>
            <a:off x="17259300" y="9648399"/>
            <a:ext cx="509289" cy="44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485159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0" y="277015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 Bold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52667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EVALUATION METRICS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DATASET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MS 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89DCD-0141-2BD8-F225-19BD076F3F97}"/>
              </a:ext>
            </a:extLst>
          </p:cNvPr>
          <p:cNvSpPr txBox="1"/>
          <p:nvPr/>
        </p:nvSpPr>
        <p:spPr>
          <a:xfrm>
            <a:off x="451041" y="2212497"/>
            <a:ext cx="16061966" cy="823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3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lassification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results: Base classifiers</a:t>
            </a:r>
            <a:endParaRPr lang="en-US" sz="36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4ECCF-286D-F220-58A9-F63A8FA1EDDB}"/>
              </a:ext>
            </a:extLst>
          </p:cNvPr>
          <p:cNvSpPr txBox="1"/>
          <p:nvPr/>
        </p:nvSpPr>
        <p:spPr>
          <a:xfrm>
            <a:off x="17316065" y="9541492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51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2FFC4C-D0EC-64BE-A7CA-CCE3EE91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115" y="2863734"/>
            <a:ext cx="9475933" cy="74232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32FA55-BAE8-8ABB-35C8-DA6E5C1C10A5}"/>
              </a:ext>
            </a:extLst>
          </p:cNvPr>
          <p:cNvSpPr txBox="1"/>
          <p:nvPr/>
        </p:nvSpPr>
        <p:spPr>
          <a:xfrm>
            <a:off x="451041" y="3771900"/>
            <a:ext cx="7467600" cy="1609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Cross validation: 3-folds</a:t>
            </a:r>
          </a:p>
          <a:p>
            <a:pPr marL="457200" indent="-4572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11 subject (MS=7, HC=5) /fold</a:t>
            </a:r>
          </a:p>
        </p:txBody>
      </p:sp>
    </p:spTree>
    <p:extLst>
      <p:ext uri="{BB962C8B-B14F-4D97-AF65-F5344CB8AC3E}">
        <p14:creationId xmlns:p14="http://schemas.microsoft.com/office/powerpoint/2010/main" val="2107113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0" y="277015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 Bold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52667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EVALUATION METRICS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DATASET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MS DETECTION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4909C3C8-F490-14CF-3841-813B6A81D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669" y="3509913"/>
            <a:ext cx="7952980" cy="46807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D89DCD-0141-2BD8-F225-19BD076F3F97}"/>
              </a:ext>
            </a:extLst>
          </p:cNvPr>
          <p:cNvSpPr txBox="1"/>
          <p:nvPr/>
        </p:nvSpPr>
        <p:spPr>
          <a:xfrm>
            <a:off x="472377" y="2406170"/>
            <a:ext cx="16061966" cy="823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3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lassification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results: Meta classifier</a:t>
            </a:r>
            <a:endParaRPr lang="en-US" sz="36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3CF82BA-D8DB-3127-1935-4533EE89F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190015"/>
              </p:ext>
            </p:extLst>
          </p:nvPr>
        </p:nvGraphicFramePr>
        <p:xfrm>
          <a:off x="456335" y="3927341"/>
          <a:ext cx="8865651" cy="468630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760085">
                  <a:extLst>
                    <a:ext uri="{9D8B030D-6E8A-4147-A177-3AD203B41FA5}">
                      <a16:colId xmlns:a16="http://schemas.microsoft.com/office/drawing/2014/main" val="169366945"/>
                    </a:ext>
                  </a:extLst>
                </a:gridCol>
                <a:gridCol w="1760085">
                  <a:extLst>
                    <a:ext uri="{9D8B030D-6E8A-4147-A177-3AD203B41FA5}">
                      <a16:colId xmlns:a16="http://schemas.microsoft.com/office/drawing/2014/main" val="1131607436"/>
                    </a:ext>
                  </a:extLst>
                </a:gridCol>
                <a:gridCol w="1797078">
                  <a:extLst>
                    <a:ext uri="{9D8B030D-6E8A-4147-A177-3AD203B41FA5}">
                      <a16:colId xmlns:a16="http://schemas.microsoft.com/office/drawing/2014/main" val="88443748"/>
                    </a:ext>
                  </a:extLst>
                </a:gridCol>
                <a:gridCol w="1798052">
                  <a:extLst>
                    <a:ext uri="{9D8B030D-6E8A-4147-A177-3AD203B41FA5}">
                      <a16:colId xmlns:a16="http://schemas.microsoft.com/office/drawing/2014/main" val="4219103422"/>
                    </a:ext>
                  </a:extLst>
                </a:gridCol>
                <a:gridCol w="1750351">
                  <a:extLst>
                    <a:ext uri="{9D8B030D-6E8A-4147-A177-3AD203B41FA5}">
                      <a16:colId xmlns:a16="http://schemas.microsoft.com/office/drawing/2014/main" val="1489690066"/>
                    </a:ext>
                  </a:extLst>
                </a:gridCol>
              </a:tblGrid>
              <a:tr h="7178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Sensitivity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Specificity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5512584"/>
                  </a:ext>
                </a:extLst>
              </a:tr>
              <a:tr h="7178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ELM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6841441"/>
                  </a:ext>
                </a:extLst>
              </a:tr>
              <a:tr h="7178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5128743"/>
                  </a:ext>
                </a:extLst>
              </a:tr>
              <a:tr h="7178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KNN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8237638"/>
                  </a:ext>
                </a:extLst>
              </a:tr>
              <a:tr h="7178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559407"/>
                  </a:ext>
                </a:extLst>
              </a:tr>
              <a:tr h="10916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418599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239DF7D-F086-2A94-0460-165146E955AB}"/>
              </a:ext>
            </a:extLst>
          </p:cNvPr>
          <p:cNvSpPr txBox="1"/>
          <p:nvPr/>
        </p:nvSpPr>
        <p:spPr>
          <a:xfrm>
            <a:off x="17316065" y="9541492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915381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0" y="277015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 Bold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52667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EVALUATION METRICS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DATASET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MS DETECTION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2A57801-D057-DA76-FF65-B8EDB86B5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1" y="2187496"/>
            <a:ext cx="9627650" cy="8040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D89DCD-0141-2BD8-F225-19BD076F3F97}"/>
              </a:ext>
            </a:extLst>
          </p:cNvPr>
          <p:cNvSpPr txBox="1"/>
          <p:nvPr/>
        </p:nvSpPr>
        <p:spPr>
          <a:xfrm>
            <a:off x="472377" y="2406170"/>
            <a:ext cx="16061966" cy="823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3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lassification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results: Meta classifier</a:t>
            </a:r>
            <a:endParaRPr lang="en-US" sz="36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55FB6-AA09-6BA4-5377-50E9C69F2B25}"/>
              </a:ext>
            </a:extLst>
          </p:cNvPr>
          <p:cNvSpPr txBox="1"/>
          <p:nvPr/>
        </p:nvSpPr>
        <p:spPr>
          <a:xfrm>
            <a:off x="944754" y="3098037"/>
            <a:ext cx="16061966" cy="823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ELM as a Meta classifier</a:t>
            </a:r>
            <a:endParaRPr lang="en-US" sz="36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33F8A3-813E-AE1C-A98C-8CC3B3AA7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222669"/>
              </p:ext>
            </p:extLst>
          </p:nvPr>
        </p:nvGraphicFramePr>
        <p:xfrm>
          <a:off x="836017" y="4067921"/>
          <a:ext cx="7317382" cy="5836369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684058">
                  <a:extLst>
                    <a:ext uri="{9D8B030D-6E8A-4147-A177-3AD203B41FA5}">
                      <a16:colId xmlns:a16="http://schemas.microsoft.com/office/drawing/2014/main" val="24577634"/>
                    </a:ext>
                  </a:extLst>
                </a:gridCol>
                <a:gridCol w="1681791">
                  <a:extLst>
                    <a:ext uri="{9D8B030D-6E8A-4147-A177-3AD203B41FA5}">
                      <a16:colId xmlns:a16="http://schemas.microsoft.com/office/drawing/2014/main" val="3468500257"/>
                    </a:ext>
                  </a:extLst>
                </a:gridCol>
                <a:gridCol w="1681791">
                  <a:extLst>
                    <a:ext uri="{9D8B030D-6E8A-4147-A177-3AD203B41FA5}">
                      <a16:colId xmlns:a16="http://schemas.microsoft.com/office/drawing/2014/main" val="1377114309"/>
                    </a:ext>
                  </a:extLst>
                </a:gridCol>
                <a:gridCol w="1586895">
                  <a:extLst>
                    <a:ext uri="{9D8B030D-6E8A-4147-A177-3AD203B41FA5}">
                      <a16:colId xmlns:a16="http://schemas.microsoft.com/office/drawing/2014/main" val="3401053597"/>
                    </a:ext>
                  </a:extLst>
                </a:gridCol>
                <a:gridCol w="1682847">
                  <a:extLst>
                    <a:ext uri="{9D8B030D-6E8A-4147-A177-3AD203B41FA5}">
                      <a16:colId xmlns:a16="http://schemas.microsoft.com/office/drawing/2014/main" val="2385188494"/>
                    </a:ext>
                  </a:extLst>
                </a:gridCol>
              </a:tblGrid>
              <a:tr h="326334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Experiment 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557623"/>
                  </a:ext>
                </a:extLst>
              </a:tr>
              <a:tr h="5785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Accuracy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Sensitivity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Specificity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Precision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0030665"/>
                  </a:ext>
                </a:extLst>
              </a:tr>
              <a:tr h="326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BC 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0.81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0.8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0.83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0.8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2289923"/>
                  </a:ext>
                </a:extLst>
              </a:tr>
              <a:tr h="326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BC 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0.90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0.83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0.83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8124027"/>
                  </a:ext>
                </a:extLst>
              </a:tr>
              <a:tr h="326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BC 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0.90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0.83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0.83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3480863"/>
                  </a:ext>
                </a:extLst>
              </a:tr>
              <a:tr h="326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1">
                          <a:effectLst/>
                        </a:rPr>
                        <a:t>MC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1">
                          <a:effectLst/>
                        </a:rPr>
                        <a:t>0.96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1">
                          <a:effectLst/>
                        </a:rPr>
                        <a:t>1.0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1" dirty="0">
                          <a:effectLst/>
                        </a:rPr>
                        <a:t>0.94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1" dirty="0">
                          <a:effectLst/>
                        </a:rPr>
                        <a:t>0.94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50299177"/>
                  </a:ext>
                </a:extLst>
              </a:tr>
              <a:tr h="326334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Experiment 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298907"/>
                  </a:ext>
                </a:extLst>
              </a:tr>
              <a:tr h="326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BC 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0.90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0.8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0777159"/>
                  </a:ext>
                </a:extLst>
              </a:tr>
              <a:tr h="326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BC 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9085728"/>
                  </a:ext>
                </a:extLst>
              </a:tr>
              <a:tr h="326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BC 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0.90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0.8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824643"/>
                  </a:ext>
                </a:extLst>
              </a:tr>
              <a:tr h="326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1">
                          <a:effectLst/>
                        </a:rPr>
                        <a:t>MC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1">
                          <a:effectLst/>
                        </a:rPr>
                        <a:t>1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1" dirty="0">
                          <a:effectLst/>
                        </a:rPr>
                        <a:t>1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1" dirty="0">
                          <a:effectLst/>
                        </a:rPr>
                        <a:t>1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1" dirty="0">
                          <a:effectLst/>
                        </a:rPr>
                        <a:t>1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61195298"/>
                  </a:ext>
                </a:extLst>
              </a:tr>
              <a:tr h="326334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Experiment 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934368"/>
                  </a:ext>
                </a:extLst>
              </a:tr>
              <a:tr h="326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BC 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0.90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0.75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3799413"/>
                  </a:ext>
                </a:extLst>
              </a:tr>
              <a:tr h="326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BC 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0278122"/>
                  </a:ext>
                </a:extLst>
              </a:tr>
              <a:tr h="326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BC 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0.90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0.83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0.8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0999577"/>
                  </a:ext>
                </a:extLst>
              </a:tr>
              <a:tr h="326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1">
                          <a:effectLst/>
                        </a:rPr>
                        <a:t>MC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1">
                          <a:effectLst/>
                        </a:rPr>
                        <a:t>0.96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1">
                          <a:effectLst/>
                        </a:rPr>
                        <a:t>1.0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1">
                          <a:effectLst/>
                        </a:rPr>
                        <a:t>0.94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1" dirty="0">
                          <a:effectLst/>
                        </a:rPr>
                        <a:t>0.94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4095206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29E7452-30AB-8859-60C6-4AB29ABC7382}"/>
              </a:ext>
            </a:extLst>
          </p:cNvPr>
          <p:cNvSpPr txBox="1"/>
          <p:nvPr/>
        </p:nvSpPr>
        <p:spPr>
          <a:xfrm>
            <a:off x="17316065" y="9541492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1438234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0" y="277015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 Bold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52667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EVALUATION METRICS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DATASET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MS DETECTION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0941E1-A203-D260-3496-F8B310DE3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43545"/>
              </p:ext>
            </p:extLst>
          </p:nvPr>
        </p:nvGraphicFramePr>
        <p:xfrm>
          <a:off x="1113017" y="3040337"/>
          <a:ext cx="16061966" cy="6639796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5105206">
                  <a:extLst>
                    <a:ext uri="{9D8B030D-6E8A-4147-A177-3AD203B41FA5}">
                      <a16:colId xmlns:a16="http://schemas.microsoft.com/office/drawing/2014/main" val="475875826"/>
                    </a:ext>
                  </a:extLst>
                </a:gridCol>
                <a:gridCol w="1978740">
                  <a:extLst>
                    <a:ext uri="{9D8B030D-6E8A-4147-A177-3AD203B41FA5}">
                      <a16:colId xmlns:a16="http://schemas.microsoft.com/office/drawing/2014/main" val="1179046266"/>
                    </a:ext>
                  </a:extLst>
                </a:gridCol>
                <a:gridCol w="1798426">
                  <a:extLst>
                    <a:ext uri="{9D8B030D-6E8A-4147-A177-3AD203B41FA5}">
                      <a16:colId xmlns:a16="http://schemas.microsoft.com/office/drawing/2014/main" val="1162341394"/>
                    </a:ext>
                  </a:extLst>
                </a:gridCol>
                <a:gridCol w="1674559">
                  <a:extLst>
                    <a:ext uri="{9D8B030D-6E8A-4147-A177-3AD203B41FA5}">
                      <a16:colId xmlns:a16="http://schemas.microsoft.com/office/drawing/2014/main" val="3577074942"/>
                    </a:ext>
                  </a:extLst>
                </a:gridCol>
                <a:gridCol w="1881528">
                  <a:extLst>
                    <a:ext uri="{9D8B030D-6E8A-4147-A177-3AD203B41FA5}">
                      <a16:colId xmlns:a16="http://schemas.microsoft.com/office/drawing/2014/main" val="3946083146"/>
                    </a:ext>
                  </a:extLst>
                </a:gridCol>
                <a:gridCol w="1858008">
                  <a:extLst>
                    <a:ext uri="{9D8B030D-6E8A-4147-A177-3AD203B41FA5}">
                      <a16:colId xmlns:a16="http://schemas.microsoft.com/office/drawing/2014/main" val="112361798"/>
                    </a:ext>
                  </a:extLst>
                </a:gridCol>
                <a:gridCol w="1765499">
                  <a:extLst>
                    <a:ext uri="{9D8B030D-6E8A-4147-A177-3AD203B41FA5}">
                      <a16:colId xmlns:a16="http://schemas.microsoft.com/office/drawing/2014/main" val="3959745992"/>
                    </a:ext>
                  </a:extLst>
                </a:gridCol>
              </a:tblGrid>
              <a:tr h="6580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Classifier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Specificity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sensitivity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778817"/>
                  </a:ext>
                </a:extLst>
              </a:tr>
              <a:tr h="9969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Carlo Cavaliere et al. 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 MS &amp; 48 HS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89% ± 2%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1028505"/>
                  </a:ext>
                </a:extLst>
              </a:tr>
              <a:tr h="9969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Amaya Perez del Palomar et al.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 MS &amp; 180 HS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97.24%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97.86%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95.52%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8233059"/>
                  </a:ext>
                </a:extLst>
              </a:tr>
              <a:tr h="9969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E. Garcia-Martin et al. 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MLP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 MS &amp; 48 HS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2480335"/>
                  </a:ext>
                </a:extLst>
              </a:tr>
              <a:tr h="9969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Alberto Montolío et al. 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 HS &amp; 108 MS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87.7%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88.5%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87.0%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88.7%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049846"/>
                  </a:ext>
                </a:extLst>
              </a:tr>
              <a:tr h="9969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F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Elena Garcia-Martin et al.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FFNN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 MS &amp; 115 HS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6985354"/>
                  </a:ext>
                </a:extLst>
              </a:tr>
              <a:tr h="9969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method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 MS &amp; 14 HS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100 %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100 %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100 %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100 %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19139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3A0DE0-E72E-726D-EDB4-D63B809940CD}"/>
              </a:ext>
            </a:extLst>
          </p:cNvPr>
          <p:cNvSpPr txBox="1"/>
          <p:nvPr/>
        </p:nvSpPr>
        <p:spPr>
          <a:xfrm>
            <a:off x="513735" y="2171382"/>
            <a:ext cx="16061966" cy="823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3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C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omparative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study</a:t>
            </a:r>
            <a:endParaRPr lang="en-US" sz="36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E1660-60A3-19A1-FC9E-2F70CD5FEA2A}"/>
              </a:ext>
            </a:extLst>
          </p:cNvPr>
          <p:cNvSpPr txBox="1"/>
          <p:nvPr/>
        </p:nvSpPr>
        <p:spPr>
          <a:xfrm>
            <a:off x="17316065" y="9541492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503779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BC3655FB-0985-3063-8F29-7036E60A40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10800000">
            <a:off x="0" y="114300"/>
            <a:ext cx="18288000" cy="7337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1FB949-CEF7-5930-DDA4-527F748300C1}"/>
              </a:ext>
            </a:extLst>
          </p:cNvPr>
          <p:cNvSpPr txBox="1"/>
          <p:nvPr/>
        </p:nvSpPr>
        <p:spPr>
          <a:xfrm>
            <a:off x="3124200" y="2729921"/>
            <a:ext cx="7543800" cy="5049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 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and results 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B0206D-455A-4404-A770-DC185A564BE4}"/>
              </a:ext>
            </a:extLst>
          </p:cNvPr>
          <p:cNvSpPr txBox="1"/>
          <p:nvPr/>
        </p:nvSpPr>
        <p:spPr>
          <a:xfrm>
            <a:off x="933891" y="832999"/>
            <a:ext cx="91557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spc="454" dirty="0">
                <a:solidFill>
                  <a:srgbClr val="000000"/>
                </a:solidFill>
                <a:latin typeface="Bebas Neue Bold"/>
              </a:rPr>
              <a:t>PLAN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5B6516-408F-1C8F-1A9D-CA3B3B102A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227" y="1866900"/>
            <a:ext cx="5647945" cy="677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640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0" y="277015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 Bold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>
              <a:solidFill>
                <a:srgbClr val="1D1C24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252667" y="277015"/>
            <a:ext cx="8756984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CONCLUSIONS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PERSPECTIVES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95308" y="2573353"/>
            <a:ext cx="17314343" cy="6992836"/>
            <a:chOff x="0" y="0"/>
            <a:chExt cx="10003124" cy="4040015"/>
          </a:xfrm>
        </p:grpSpPr>
        <p:sp>
          <p:nvSpPr>
            <p:cNvPr id="9" name="Freeform 9"/>
            <p:cNvSpPr/>
            <p:nvPr/>
          </p:nvSpPr>
          <p:spPr>
            <a:xfrm>
              <a:off x="92710" y="106680"/>
              <a:ext cx="9898984" cy="3920635"/>
            </a:xfrm>
            <a:custGeom>
              <a:avLst/>
              <a:gdLst/>
              <a:ahLst/>
              <a:cxnLst/>
              <a:rect l="l" t="t" r="r" b="b"/>
              <a:pathLst>
                <a:path w="9898984" h="3920635">
                  <a:moveTo>
                    <a:pt x="9872314" y="3731405"/>
                  </a:moveTo>
                  <a:cubicBezTo>
                    <a:pt x="9872314" y="3819035"/>
                    <a:pt x="9796114" y="3890155"/>
                    <a:pt x="9714834" y="3890155"/>
                  </a:cubicBezTo>
                  <a:lnTo>
                    <a:pt x="66040" y="3890155"/>
                  </a:lnTo>
                  <a:cubicBezTo>
                    <a:pt x="43180" y="3890155"/>
                    <a:pt x="20320" y="3885075"/>
                    <a:pt x="0" y="3876185"/>
                  </a:cubicBezTo>
                  <a:cubicBezTo>
                    <a:pt x="26670" y="3904125"/>
                    <a:pt x="63500" y="3920635"/>
                    <a:pt x="157219" y="3920635"/>
                  </a:cubicBezTo>
                  <a:lnTo>
                    <a:pt x="9752934" y="3920635"/>
                  </a:lnTo>
                  <a:cubicBezTo>
                    <a:pt x="9832944" y="3920635"/>
                    <a:pt x="9898984" y="3854595"/>
                    <a:pt x="9898984" y="3774585"/>
                  </a:cubicBezTo>
                  <a:lnTo>
                    <a:pt x="9898984" y="95250"/>
                  </a:lnTo>
                  <a:cubicBezTo>
                    <a:pt x="9898984" y="58420"/>
                    <a:pt x="9885014" y="25400"/>
                    <a:pt x="9863424" y="0"/>
                  </a:cubicBezTo>
                  <a:cubicBezTo>
                    <a:pt x="9869774" y="16510"/>
                    <a:pt x="9872314" y="34290"/>
                    <a:pt x="9872314" y="52070"/>
                  </a:cubicBezTo>
                  <a:lnTo>
                    <a:pt x="9872314" y="3731405"/>
                  </a:lnTo>
                  <a:lnTo>
                    <a:pt x="9872314" y="373140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700" y="12700"/>
              <a:ext cx="9938354" cy="3971435"/>
            </a:xfrm>
            <a:custGeom>
              <a:avLst/>
              <a:gdLst/>
              <a:ahLst/>
              <a:cxnLst/>
              <a:rect l="l" t="t" r="r" b="b"/>
              <a:pathLst>
                <a:path w="9938354" h="3971435">
                  <a:moveTo>
                    <a:pt x="146050" y="3971435"/>
                  </a:moveTo>
                  <a:lnTo>
                    <a:pt x="9792304" y="3971435"/>
                  </a:lnTo>
                  <a:cubicBezTo>
                    <a:pt x="9872314" y="3971435"/>
                    <a:pt x="9938354" y="3905395"/>
                    <a:pt x="9938354" y="3825385"/>
                  </a:cubicBezTo>
                  <a:lnTo>
                    <a:pt x="9938354" y="146050"/>
                  </a:lnTo>
                  <a:cubicBezTo>
                    <a:pt x="9938354" y="66040"/>
                    <a:pt x="9872314" y="0"/>
                    <a:pt x="979230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825385"/>
                  </a:lnTo>
                  <a:cubicBezTo>
                    <a:pt x="0" y="3906665"/>
                    <a:pt x="66040" y="3971435"/>
                    <a:pt x="146050" y="3971435"/>
                  </a:cubicBezTo>
                  <a:close/>
                </a:path>
              </a:pathLst>
            </a:custGeom>
            <a:solidFill>
              <a:srgbClr val="DEDED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003124" cy="4040015"/>
            </a:xfrm>
            <a:custGeom>
              <a:avLst/>
              <a:gdLst/>
              <a:ahLst/>
              <a:cxnLst/>
              <a:rect l="l" t="t" r="r" b="b"/>
              <a:pathLst>
                <a:path w="10003124" h="4040015">
                  <a:moveTo>
                    <a:pt x="9939624" y="74930"/>
                  </a:moveTo>
                  <a:cubicBezTo>
                    <a:pt x="9911684" y="30480"/>
                    <a:pt x="9862154" y="0"/>
                    <a:pt x="980500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838085"/>
                  </a:lnTo>
                  <a:cubicBezTo>
                    <a:pt x="0" y="3890155"/>
                    <a:pt x="25400" y="3935875"/>
                    <a:pt x="63500" y="3965085"/>
                  </a:cubicBezTo>
                  <a:cubicBezTo>
                    <a:pt x="91440" y="4009535"/>
                    <a:pt x="140970" y="4040015"/>
                    <a:pt x="259482" y="4040015"/>
                  </a:cubicBezTo>
                  <a:lnTo>
                    <a:pt x="9844374" y="4040015"/>
                  </a:lnTo>
                  <a:cubicBezTo>
                    <a:pt x="9932004" y="4040015"/>
                    <a:pt x="10003124" y="3968895"/>
                    <a:pt x="10003124" y="3881265"/>
                  </a:cubicBezTo>
                  <a:lnTo>
                    <a:pt x="10003124" y="201930"/>
                  </a:lnTo>
                  <a:cubicBezTo>
                    <a:pt x="10003124" y="149860"/>
                    <a:pt x="9977724" y="104140"/>
                    <a:pt x="9939624" y="74930"/>
                  </a:cubicBezTo>
                  <a:close/>
                  <a:moveTo>
                    <a:pt x="12700" y="3838085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9805004" y="12700"/>
                  </a:lnTo>
                  <a:cubicBezTo>
                    <a:pt x="9885014" y="12700"/>
                    <a:pt x="9951054" y="78740"/>
                    <a:pt x="9951054" y="158750"/>
                  </a:cubicBezTo>
                  <a:lnTo>
                    <a:pt x="9951054" y="3838085"/>
                  </a:lnTo>
                  <a:cubicBezTo>
                    <a:pt x="9951054" y="3918095"/>
                    <a:pt x="9885014" y="3984135"/>
                    <a:pt x="9805004" y="3984135"/>
                  </a:cubicBezTo>
                  <a:lnTo>
                    <a:pt x="158750" y="3984135"/>
                  </a:lnTo>
                  <a:cubicBezTo>
                    <a:pt x="78740" y="3984135"/>
                    <a:pt x="12700" y="3919365"/>
                    <a:pt x="12700" y="3838085"/>
                  </a:cubicBezTo>
                  <a:close/>
                  <a:moveTo>
                    <a:pt x="9991694" y="3881265"/>
                  </a:moveTo>
                  <a:cubicBezTo>
                    <a:pt x="9991694" y="3961275"/>
                    <a:pt x="9924384" y="4027315"/>
                    <a:pt x="9844374" y="4027315"/>
                  </a:cubicBezTo>
                  <a:lnTo>
                    <a:pt x="259482" y="4027315"/>
                  </a:lnTo>
                  <a:cubicBezTo>
                    <a:pt x="157480" y="4027315"/>
                    <a:pt x="120650" y="4010805"/>
                    <a:pt x="93980" y="3982865"/>
                  </a:cubicBezTo>
                  <a:cubicBezTo>
                    <a:pt x="114300" y="3991755"/>
                    <a:pt x="135890" y="3996835"/>
                    <a:pt x="160020" y="3996835"/>
                  </a:cubicBezTo>
                  <a:lnTo>
                    <a:pt x="9806274" y="3996835"/>
                  </a:lnTo>
                  <a:cubicBezTo>
                    <a:pt x="9893904" y="3996835"/>
                    <a:pt x="9965024" y="3925715"/>
                    <a:pt x="9965024" y="3838085"/>
                  </a:cubicBezTo>
                  <a:lnTo>
                    <a:pt x="9965024" y="158750"/>
                  </a:lnTo>
                  <a:cubicBezTo>
                    <a:pt x="9965024" y="140970"/>
                    <a:pt x="9961214" y="123190"/>
                    <a:pt x="9956134" y="106680"/>
                  </a:cubicBezTo>
                  <a:cubicBezTo>
                    <a:pt x="9977724" y="132080"/>
                    <a:pt x="9991694" y="165100"/>
                    <a:pt x="9991694" y="201930"/>
                  </a:cubicBezTo>
                  <a:lnTo>
                    <a:pt x="9991694" y="3881265"/>
                  </a:lnTo>
                  <a:cubicBezTo>
                    <a:pt x="9991694" y="3881265"/>
                    <a:pt x="9991694" y="3881265"/>
                    <a:pt x="9991694" y="3881265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7DA18CA-4676-A734-4F54-F4CE5C78F958}"/>
              </a:ext>
            </a:extLst>
          </p:cNvPr>
          <p:cNvSpPr txBox="1"/>
          <p:nvPr/>
        </p:nvSpPr>
        <p:spPr>
          <a:xfrm>
            <a:off x="1113017" y="2806933"/>
            <a:ext cx="16061966" cy="5943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 automated for MS detection based on the OCT imaging</a:t>
            </a:r>
          </a:p>
          <a:p>
            <a:pPr marL="571500" indent="-5715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use of clinically approved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biomarkers</a:t>
            </a:r>
          </a:p>
          <a:p>
            <a:pPr marL="571500" indent="-5715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use of a publicly available dataset</a:t>
            </a:r>
          </a:p>
          <a:p>
            <a:pPr marL="571500" indent="-5715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segmentation of the OCT images based on a DL architecture.</a:t>
            </a:r>
          </a:p>
          <a:p>
            <a:pPr marL="571500" indent="-5715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separation of the OCT data based on the shape for a better segmentation performance.</a:t>
            </a:r>
          </a:p>
          <a:p>
            <a:pPr marL="571500" indent="-5715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Feature extraction from the central 3 slices on the macular zone of the retina</a:t>
            </a:r>
          </a:p>
          <a:p>
            <a:pPr marL="571500" indent="-5715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use of ensemble learning to classify HC and MS patients.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68B659-312D-1E5D-83EF-7A9C54E28554}"/>
              </a:ext>
            </a:extLst>
          </p:cNvPr>
          <p:cNvSpPr txBox="1"/>
          <p:nvPr/>
        </p:nvSpPr>
        <p:spPr>
          <a:xfrm>
            <a:off x="17316065" y="9541492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56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0" y="277015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 Bold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>
              <a:solidFill>
                <a:srgbClr val="1D1C24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252667" y="277015"/>
            <a:ext cx="8756984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PERSPECTIVES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95308" y="2573353"/>
            <a:ext cx="17314343" cy="6992836"/>
            <a:chOff x="0" y="0"/>
            <a:chExt cx="10003124" cy="4040015"/>
          </a:xfrm>
        </p:grpSpPr>
        <p:sp>
          <p:nvSpPr>
            <p:cNvPr id="9" name="Freeform 9"/>
            <p:cNvSpPr/>
            <p:nvPr/>
          </p:nvSpPr>
          <p:spPr>
            <a:xfrm>
              <a:off x="92710" y="106680"/>
              <a:ext cx="9898984" cy="3920635"/>
            </a:xfrm>
            <a:custGeom>
              <a:avLst/>
              <a:gdLst/>
              <a:ahLst/>
              <a:cxnLst/>
              <a:rect l="l" t="t" r="r" b="b"/>
              <a:pathLst>
                <a:path w="9898984" h="3920635">
                  <a:moveTo>
                    <a:pt x="9872314" y="3731405"/>
                  </a:moveTo>
                  <a:cubicBezTo>
                    <a:pt x="9872314" y="3819035"/>
                    <a:pt x="9796114" y="3890155"/>
                    <a:pt x="9714834" y="3890155"/>
                  </a:cubicBezTo>
                  <a:lnTo>
                    <a:pt x="66040" y="3890155"/>
                  </a:lnTo>
                  <a:cubicBezTo>
                    <a:pt x="43180" y="3890155"/>
                    <a:pt x="20320" y="3885075"/>
                    <a:pt x="0" y="3876185"/>
                  </a:cubicBezTo>
                  <a:cubicBezTo>
                    <a:pt x="26670" y="3904125"/>
                    <a:pt x="63500" y="3920635"/>
                    <a:pt x="157219" y="3920635"/>
                  </a:cubicBezTo>
                  <a:lnTo>
                    <a:pt x="9752934" y="3920635"/>
                  </a:lnTo>
                  <a:cubicBezTo>
                    <a:pt x="9832944" y="3920635"/>
                    <a:pt x="9898984" y="3854595"/>
                    <a:pt x="9898984" y="3774585"/>
                  </a:cubicBezTo>
                  <a:lnTo>
                    <a:pt x="9898984" y="95250"/>
                  </a:lnTo>
                  <a:cubicBezTo>
                    <a:pt x="9898984" y="58420"/>
                    <a:pt x="9885014" y="25400"/>
                    <a:pt x="9863424" y="0"/>
                  </a:cubicBezTo>
                  <a:cubicBezTo>
                    <a:pt x="9869774" y="16510"/>
                    <a:pt x="9872314" y="34290"/>
                    <a:pt x="9872314" y="52070"/>
                  </a:cubicBezTo>
                  <a:lnTo>
                    <a:pt x="9872314" y="3731405"/>
                  </a:lnTo>
                  <a:lnTo>
                    <a:pt x="9872314" y="373140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700" y="12700"/>
              <a:ext cx="9938354" cy="3971435"/>
            </a:xfrm>
            <a:custGeom>
              <a:avLst/>
              <a:gdLst/>
              <a:ahLst/>
              <a:cxnLst/>
              <a:rect l="l" t="t" r="r" b="b"/>
              <a:pathLst>
                <a:path w="9938354" h="3971435">
                  <a:moveTo>
                    <a:pt x="146050" y="3971435"/>
                  </a:moveTo>
                  <a:lnTo>
                    <a:pt x="9792304" y="3971435"/>
                  </a:lnTo>
                  <a:cubicBezTo>
                    <a:pt x="9872314" y="3971435"/>
                    <a:pt x="9938354" y="3905395"/>
                    <a:pt x="9938354" y="3825385"/>
                  </a:cubicBezTo>
                  <a:lnTo>
                    <a:pt x="9938354" y="146050"/>
                  </a:lnTo>
                  <a:cubicBezTo>
                    <a:pt x="9938354" y="66040"/>
                    <a:pt x="9872314" y="0"/>
                    <a:pt x="979230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825385"/>
                  </a:lnTo>
                  <a:cubicBezTo>
                    <a:pt x="0" y="3906665"/>
                    <a:pt x="66040" y="3971435"/>
                    <a:pt x="146050" y="3971435"/>
                  </a:cubicBezTo>
                  <a:close/>
                </a:path>
              </a:pathLst>
            </a:custGeom>
            <a:solidFill>
              <a:srgbClr val="DEDED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003124" cy="4040015"/>
            </a:xfrm>
            <a:custGeom>
              <a:avLst/>
              <a:gdLst/>
              <a:ahLst/>
              <a:cxnLst/>
              <a:rect l="l" t="t" r="r" b="b"/>
              <a:pathLst>
                <a:path w="10003124" h="4040015">
                  <a:moveTo>
                    <a:pt x="9939624" y="74930"/>
                  </a:moveTo>
                  <a:cubicBezTo>
                    <a:pt x="9911684" y="30480"/>
                    <a:pt x="9862154" y="0"/>
                    <a:pt x="980500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838085"/>
                  </a:lnTo>
                  <a:cubicBezTo>
                    <a:pt x="0" y="3890155"/>
                    <a:pt x="25400" y="3935875"/>
                    <a:pt x="63500" y="3965085"/>
                  </a:cubicBezTo>
                  <a:cubicBezTo>
                    <a:pt x="91440" y="4009535"/>
                    <a:pt x="140970" y="4040015"/>
                    <a:pt x="259482" y="4040015"/>
                  </a:cubicBezTo>
                  <a:lnTo>
                    <a:pt x="9844374" y="4040015"/>
                  </a:lnTo>
                  <a:cubicBezTo>
                    <a:pt x="9932004" y="4040015"/>
                    <a:pt x="10003124" y="3968895"/>
                    <a:pt x="10003124" y="3881265"/>
                  </a:cubicBezTo>
                  <a:lnTo>
                    <a:pt x="10003124" y="201930"/>
                  </a:lnTo>
                  <a:cubicBezTo>
                    <a:pt x="10003124" y="149860"/>
                    <a:pt x="9977724" y="104140"/>
                    <a:pt x="9939624" y="74930"/>
                  </a:cubicBezTo>
                  <a:close/>
                  <a:moveTo>
                    <a:pt x="12700" y="3838085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9805004" y="12700"/>
                  </a:lnTo>
                  <a:cubicBezTo>
                    <a:pt x="9885014" y="12700"/>
                    <a:pt x="9951054" y="78740"/>
                    <a:pt x="9951054" y="158750"/>
                  </a:cubicBezTo>
                  <a:lnTo>
                    <a:pt x="9951054" y="3838085"/>
                  </a:lnTo>
                  <a:cubicBezTo>
                    <a:pt x="9951054" y="3918095"/>
                    <a:pt x="9885014" y="3984135"/>
                    <a:pt x="9805004" y="3984135"/>
                  </a:cubicBezTo>
                  <a:lnTo>
                    <a:pt x="158750" y="3984135"/>
                  </a:lnTo>
                  <a:cubicBezTo>
                    <a:pt x="78740" y="3984135"/>
                    <a:pt x="12700" y="3919365"/>
                    <a:pt x="12700" y="3838085"/>
                  </a:cubicBezTo>
                  <a:close/>
                  <a:moveTo>
                    <a:pt x="9991694" y="3881265"/>
                  </a:moveTo>
                  <a:cubicBezTo>
                    <a:pt x="9991694" y="3961275"/>
                    <a:pt x="9924384" y="4027315"/>
                    <a:pt x="9844374" y="4027315"/>
                  </a:cubicBezTo>
                  <a:lnTo>
                    <a:pt x="259482" y="4027315"/>
                  </a:lnTo>
                  <a:cubicBezTo>
                    <a:pt x="157480" y="4027315"/>
                    <a:pt x="120650" y="4010805"/>
                    <a:pt x="93980" y="3982865"/>
                  </a:cubicBezTo>
                  <a:cubicBezTo>
                    <a:pt x="114300" y="3991755"/>
                    <a:pt x="135890" y="3996835"/>
                    <a:pt x="160020" y="3996835"/>
                  </a:cubicBezTo>
                  <a:lnTo>
                    <a:pt x="9806274" y="3996835"/>
                  </a:lnTo>
                  <a:cubicBezTo>
                    <a:pt x="9893904" y="3996835"/>
                    <a:pt x="9965024" y="3925715"/>
                    <a:pt x="9965024" y="3838085"/>
                  </a:cubicBezTo>
                  <a:lnTo>
                    <a:pt x="9965024" y="158750"/>
                  </a:lnTo>
                  <a:cubicBezTo>
                    <a:pt x="9965024" y="140970"/>
                    <a:pt x="9961214" y="123190"/>
                    <a:pt x="9956134" y="106680"/>
                  </a:cubicBezTo>
                  <a:cubicBezTo>
                    <a:pt x="9977724" y="132080"/>
                    <a:pt x="9991694" y="165100"/>
                    <a:pt x="9991694" y="201930"/>
                  </a:cubicBezTo>
                  <a:lnTo>
                    <a:pt x="9991694" y="3881265"/>
                  </a:lnTo>
                  <a:cubicBezTo>
                    <a:pt x="9991694" y="3881265"/>
                    <a:pt x="9991694" y="3881265"/>
                    <a:pt x="9991694" y="3881265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7DA18CA-4676-A734-4F54-F4CE5C78F958}"/>
              </a:ext>
            </a:extLst>
          </p:cNvPr>
          <p:cNvSpPr txBox="1"/>
          <p:nvPr/>
        </p:nvSpPr>
        <p:spPr>
          <a:xfrm>
            <a:off x="1012829" y="2736023"/>
            <a:ext cx="16479676" cy="6554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Our future directions are divided into two categories: those connected to improving our proposal and those related to long-term future 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research paths departing from this work.</a:t>
            </a:r>
          </a:p>
          <a:p>
            <a:pPr marL="571500" indent="-5715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Short-term improvement proposal: </a:t>
            </a:r>
          </a:p>
          <a:p>
            <a:pPr marL="1028700" lvl="1" indent="-5715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Improve the segmentation and classification metrics.</a:t>
            </a:r>
          </a:p>
          <a:p>
            <a:pPr marL="1028700" lvl="1" indent="-5715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The use of different datasets.</a:t>
            </a:r>
          </a:p>
          <a:p>
            <a:pPr marL="571500" indent="-5715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Long-term future research paths:</a:t>
            </a:r>
          </a:p>
          <a:p>
            <a:pPr marL="1028700" lvl="1" indent="-5715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provide reduction tools for researchers and organizations to help in diagnosing and monitoring the progression of MS disease and other brain and retinal diseases.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F03897-9B61-F369-1A3C-D1024FA07115}"/>
              </a:ext>
            </a:extLst>
          </p:cNvPr>
          <p:cNvSpPr txBox="1"/>
          <p:nvPr/>
        </p:nvSpPr>
        <p:spPr>
          <a:xfrm>
            <a:off x="17316065" y="9541492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29262500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8356432A-1FED-144F-7DFA-4FFED68D553C}"/>
              </a:ext>
            </a:extLst>
          </p:cNvPr>
          <p:cNvGrpSpPr/>
          <p:nvPr/>
        </p:nvGrpSpPr>
        <p:grpSpPr>
          <a:xfrm>
            <a:off x="1833554" y="2324100"/>
            <a:ext cx="14620892" cy="3103547"/>
            <a:chOff x="0" y="0"/>
            <a:chExt cx="10003124" cy="404001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DED394AE-1F15-4FF8-7855-0E2C9900963F}"/>
                </a:ext>
              </a:extLst>
            </p:cNvPr>
            <p:cNvSpPr/>
            <p:nvPr/>
          </p:nvSpPr>
          <p:spPr>
            <a:xfrm>
              <a:off x="92710" y="106680"/>
              <a:ext cx="9898984" cy="3920635"/>
            </a:xfrm>
            <a:custGeom>
              <a:avLst/>
              <a:gdLst/>
              <a:ahLst/>
              <a:cxnLst/>
              <a:rect l="l" t="t" r="r" b="b"/>
              <a:pathLst>
                <a:path w="9898984" h="3920635">
                  <a:moveTo>
                    <a:pt x="9872314" y="3731405"/>
                  </a:moveTo>
                  <a:cubicBezTo>
                    <a:pt x="9872314" y="3819035"/>
                    <a:pt x="9796114" y="3890155"/>
                    <a:pt x="9714834" y="3890155"/>
                  </a:cubicBezTo>
                  <a:lnTo>
                    <a:pt x="66040" y="3890155"/>
                  </a:lnTo>
                  <a:cubicBezTo>
                    <a:pt x="43180" y="3890155"/>
                    <a:pt x="20320" y="3885075"/>
                    <a:pt x="0" y="3876185"/>
                  </a:cubicBezTo>
                  <a:cubicBezTo>
                    <a:pt x="26670" y="3904125"/>
                    <a:pt x="63500" y="3920635"/>
                    <a:pt x="157219" y="3920635"/>
                  </a:cubicBezTo>
                  <a:lnTo>
                    <a:pt x="9752934" y="3920635"/>
                  </a:lnTo>
                  <a:cubicBezTo>
                    <a:pt x="9832944" y="3920635"/>
                    <a:pt x="9898984" y="3854595"/>
                    <a:pt x="9898984" y="3774585"/>
                  </a:cubicBezTo>
                  <a:lnTo>
                    <a:pt x="9898984" y="95250"/>
                  </a:lnTo>
                  <a:cubicBezTo>
                    <a:pt x="9898984" y="58420"/>
                    <a:pt x="9885014" y="25400"/>
                    <a:pt x="9863424" y="0"/>
                  </a:cubicBezTo>
                  <a:cubicBezTo>
                    <a:pt x="9869774" y="16510"/>
                    <a:pt x="9872314" y="34290"/>
                    <a:pt x="9872314" y="52070"/>
                  </a:cubicBezTo>
                  <a:lnTo>
                    <a:pt x="9872314" y="3731405"/>
                  </a:lnTo>
                  <a:lnTo>
                    <a:pt x="9872314" y="3731405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</p:sp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32209C39-192B-E1E2-A338-7E42391A2BC1}"/>
                </a:ext>
              </a:extLst>
            </p:cNvPr>
            <p:cNvSpPr/>
            <p:nvPr/>
          </p:nvSpPr>
          <p:spPr>
            <a:xfrm>
              <a:off x="12700" y="12700"/>
              <a:ext cx="9938354" cy="3971435"/>
            </a:xfrm>
            <a:custGeom>
              <a:avLst/>
              <a:gdLst/>
              <a:ahLst/>
              <a:cxnLst/>
              <a:rect l="l" t="t" r="r" b="b"/>
              <a:pathLst>
                <a:path w="9938354" h="3971435">
                  <a:moveTo>
                    <a:pt x="146050" y="3971435"/>
                  </a:moveTo>
                  <a:lnTo>
                    <a:pt x="9792304" y="3971435"/>
                  </a:lnTo>
                  <a:cubicBezTo>
                    <a:pt x="9872314" y="3971435"/>
                    <a:pt x="9938354" y="3905395"/>
                    <a:pt x="9938354" y="3825385"/>
                  </a:cubicBezTo>
                  <a:lnTo>
                    <a:pt x="9938354" y="146050"/>
                  </a:lnTo>
                  <a:cubicBezTo>
                    <a:pt x="9938354" y="66040"/>
                    <a:pt x="9872314" y="0"/>
                    <a:pt x="979230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825385"/>
                  </a:lnTo>
                  <a:cubicBezTo>
                    <a:pt x="0" y="3906665"/>
                    <a:pt x="66040" y="3971435"/>
                    <a:pt x="146050" y="3971435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3A1FCE4E-1B2C-9FE8-34CD-81369FD8B655}"/>
                </a:ext>
              </a:extLst>
            </p:cNvPr>
            <p:cNvSpPr/>
            <p:nvPr/>
          </p:nvSpPr>
          <p:spPr>
            <a:xfrm>
              <a:off x="0" y="0"/>
              <a:ext cx="10003124" cy="4040015"/>
            </a:xfrm>
            <a:custGeom>
              <a:avLst/>
              <a:gdLst/>
              <a:ahLst/>
              <a:cxnLst/>
              <a:rect l="l" t="t" r="r" b="b"/>
              <a:pathLst>
                <a:path w="10003124" h="4040015">
                  <a:moveTo>
                    <a:pt x="9939624" y="74930"/>
                  </a:moveTo>
                  <a:cubicBezTo>
                    <a:pt x="9911684" y="30480"/>
                    <a:pt x="9862154" y="0"/>
                    <a:pt x="980500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838085"/>
                  </a:lnTo>
                  <a:cubicBezTo>
                    <a:pt x="0" y="3890155"/>
                    <a:pt x="25400" y="3935875"/>
                    <a:pt x="63500" y="3965085"/>
                  </a:cubicBezTo>
                  <a:cubicBezTo>
                    <a:pt x="91440" y="4009535"/>
                    <a:pt x="140970" y="4040015"/>
                    <a:pt x="259482" y="4040015"/>
                  </a:cubicBezTo>
                  <a:lnTo>
                    <a:pt x="9844374" y="4040015"/>
                  </a:lnTo>
                  <a:cubicBezTo>
                    <a:pt x="9932004" y="4040015"/>
                    <a:pt x="10003124" y="3968895"/>
                    <a:pt x="10003124" y="3881265"/>
                  </a:cubicBezTo>
                  <a:lnTo>
                    <a:pt x="10003124" y="201930"/>
                  </a:lnTo>
                  <a:cubicBezTo>
                    <a:pt x="10003124" y="149860"/>
                    <a:pt x="9977724" y="104140"/>
                    <a:pt x="9939624" y="74930"/>
                  </a:cubicBezTo>
                  <a:close/>
                  <a:moveTo>
                    <a:pt x="12700" y="3838085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9805004" y="12700"/>
                  </a:lnTo>
                  <a:cubicBezTo>
                    <a:pt x="9885014" y="12700"/>
                    <a:pt x="9951054" y="78740"/>
                    <a:pt x="9951054" y="158750"/>
                  </a:cubicBezTo>
                  <a:lnTo>
                    <a:pt x="9951054" y="3838085"/>
                  </a:lnTo>
                  <a:cubicBezTo>
                    <a:pt x="9951054" y="3918095"/>
                    <a:pt x="9885014" y="3984135"/>
                    <a:pt x="9805004" y="3984135"/>
                  </a:cubicBezTo>
                  <a:lnTo>
                    <a:pt x="158750" y="3984135"/>
                  </a:lnTo>
                  <a:cubicBezTo>
                    <a:pt x="78740" y="3984135"/>
                    <a:pt x="12700" y="3919365"/>
                    <a:pt x="12700" y="3838085"/>
                  </a:cubicBezTo>
                  <a:close/>
                  <a:moveTo>
                    <a:pt x="9991694" y="3881265"/>
                  </a:moveTo>
                  <a:cubicBezTo>
                    <a:pt x="9991694" y="3961275"/>
                    <a:pt x="9924384" y="4027315"/>
                    <a:pt x="9844374" y="4027315"/>
                  </a:cubicBezTo>
                  <a:lnTo>
                    <a:pt x="259482" y="4027315"/>
                  </a:lnTo>
                  <a:cubicBezTo>
                    <a:pt x="157480" y="4027315"/>
                    <a:pt x="120650" y="4010805"/>
                    <a:pt x="93980" y="3982865"/>
                  </a:cubicBezTo>
                  <a:cubicBezTo>
                    <a:pt x="114300" y="3991755"/>
                    <a:pt x="135890" y="3996835"/>
                    <a:pt x="160020" y="3996835"/>
                  </a:cubicBezTo>
                  <a:lnTo>
                    <a:pt x="9806274" y="3996835"/>
                  </a:lnTo>
                  <a:cubicBezTo>
                    <a:pt x="9893904" y="3996835"/>
                    <a:pt x="9965024" y="3925715"/>
                    <a:pt x="9965024" y="3838085"/>
                  </a:cubicBezTo>
                  <a:lnTo>
                    <a:pt x="9965024" y="158750"/>
                  </a:lnTo>
                  <a:cubicBezTo>
                    <a:pt x="9965024" y="140970"/>
                    <a:pt x="9961214" y="123190"/>
                    <a:pt x="9956134" y="106680"/>
                  </a:cubicBezTo>
                  <a:cubicBezTo>
                    <a:pt x="9977724" y="132080"/>
                    <a:pt x="9991694" y="165100"/>
                    <a:pt x="9991694" y="201930"/>
                  </a:cubicBezTo>
                  <a:lnTo>
                    <a:pt x="9991694" y="3881265"/>
                  </a:lnTo>
                  <a:cubicBezTo>
                    <a:pt x="9991694" y="3881265"/>
                    <a:pt x="9991694" y="3881265"/>
                    <a:pt x="9991694" y="3881265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A7DEEBB-7795-AF4D-5B0E-38D13F7092F1}"/>
              </a:ext>
            </a:extLst>
          </p:cNvPr>
          <p:cNvSpPr txBox="1"/>
          <p:nvPr/>
        </p:nvSpPr>
        <p:spPr>
          <a:xfrm>
            <a:off x="3743128" y="3305290"/>
            <a:ext cx="107442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  <a:endParaRPr lang="en-US" sz="6600" dirty="0"/>
          </a:p>
        </p:txBody>
      </p:sp>
      <p:pic>
        <p:nvPicPr>
          <p:cNvPr id="15362" name="Picture 2" descr="Cast Your Vote for a New University Logo">
            <a:extLst>
              <a:ext uri="{FF2B5EF4-FFF2-40B4-BE49-F238E27FC236}">
                <a16:creationId xmlns:a16="http://schemas.microsoft.com/office/drawing/2014/main" id="{38C4F064-1E3E-E1BB-131D-D02A88C7D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241283"/>
            <a:ext cx="5181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214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05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-169654" y="133637"/>
            <a:ext cx="18288000" cy="1963179"/>
            <a:chOff x="0" y="0"/>
            <a:chExt cx="6186311" cy="6640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2" name="Rectangle : coins arrondis 4">
            <a:extLst>
              <a:ext uri="{FF2B5EF4-FFF2-40B4-BE49-F238E27FC236}">
                <a16:creationId xmlns:a16="http://schemas.microsoft.com/office/drawing/2014/main" id="{357EC13D-CA13-1AD9-5F14-961985E03257}"/>
              </a:ext>
            </a:extLst>
          </p:cNvPr>
          <p:cNvSpPr/>
          <p:nvPr/>
        </p:nvSpPr>
        <p:spPr>
          <a:xfrm>
            <a:off x="465601" y="3018033"/>
            <a:ext cx="8477915" cy="6505829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3" name="Picture 2" descr="Mri scan GIFs - Get the best gif on GIFER">
            <a:extLst>
              <a:ext uri="{FF2B5EF4-FFF2-40B4-BE49-F238E27FC236}">
                <a16:creationId xmlns:a16="http://schemas.microsoft.com/office/drawing/2014/main" id="{4F8303DA-3E6B-D5EE-B431-0594ABBE3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806" y="2804087"/>
            <a:ext cx="8565493" cy="303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7">
            <a:extLst>
              <a:ext uri="{FF2B5EF4-FFF2-40B4-BE49-F238E27FC236}">
                <a16:creationId xmlns:a16="http://schemas.microsoft.com/office/drawing/2014/main" id="{FC9AAA3C-B6A6-44D9-25FB-52EBED879C27}"/>
              </a:ext>
            </a:extLst>
          </p:cNvPr>
          <p:cNvSpPr txBox="1"/>
          <p:nvPr/>
        </p:nvSpPr>
        <p:spPr>
          <a:xfrm>
            <a:off x="657968" y="3401761"/>
            <a:ext cx="8398747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Georgia" panose="02040502050405020303" pitchFamily="18" charset="0"/>
                <a:cs typeface="Arial" panose="020B0604020202020204" pitchFamily="34" charset="0"/>
              </a:rPr>
              <a:t>MRI analysis: </a:t>
            </a:r>
            <a:r>
              <a:rPr lang="en-US" sz="3600" dirty="0">
                <a:latin typeface="Georgia" panose="02040502050405020303" pitchFamily="18" charset="0"/>
                <a:cs typeface="Arial" panose="020B0604020202020204" pitchFamily="34" charset="0"/>
              </a:rPr>
              <a:t>T2/FLAIR lesion detection, Dissemination in space &amp; 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Georgia" panose="02040502050405020303" pitchFamily="18" charset="0"/>
                <a:cs typeface="Arial" panose="020B0604020202020204" pitchFamily="34" charset="0"/>
              </a:rPr>
              <a:t>Clinical </a:t>
            </a:r>
            <a:r>
              <a:rPr lang="en-US" sz="3600" b="1" dirty="0">
                <a:latin typeface="Georgia" panose="02040502050405020303" pitchFamily="18" charset="0"/>
                <a:cs typeface="Arial" panose="020B0604020202020204" pitchFamily="34" charset="0"/>
              </a:rPr>
              <a:t>evaluation: </a:t>
            </a:r>
            <a:r>
              <a:rPr lang="en-US" sz="3600" dirty="0">
                <a:latin typeface="Georgia" panose="02040502050405020303" pitchFamily="18" charset="0"/>
                <a:cs typeface="Arial" panose="020B0604020202020204" pitchFamily="34" charset="0"/>
              </a:rPr>
              <a:t>Neurological exam, EDSS scoring,  McDonald criteria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Georgia" panose="02040502050405020303" pitchFamily="18" charset="0"/>
                <a:cs typeface="Arial" panose="020B0604020202020204" pitchFamily="34" charset="0"/>
              </a:rPr>
              <a:t>CSF </a:t>
            </a:r>
            <a:r>
              <a:rPr lang="en-US" sz="3600" b="1" dirty="0">
                <a:latin typeface="Georgia" panose="02040502050405020303" pitchFamily="18" charset="0"/>
                <a:cs typeface="Arial" panose="020B0604020202020204" pitchFamily="34" charset="0"/>
              </a:rPr>
              <a:t>biomarkers: </a:t>
            </a:r>
            <a:r>
              <a:rPr lang="en-US" sz="3600" dirty="0">
                <a:latin typeface="Georgia" panose="02040502050405020303" pitchFamily="18" charset="0"/>
                <a:cs typeface="Arial" panose="020B0604020202020204" pitchFamily="34" charset="0"/>
              </a:rPr>
              <a:t>Oligoclonal bands (OCB), </a:t>
            </a:r>
            <a:r>
              <a:rPr lang="en-US" sz="3600" dirty="0" err="1">
                <a:latin typeface="Georgia" panose="02040502050405020303" pitchFamily="18" charset="0"/>
                <a:cs typeface="Arial" panose="020B0604020202020204" pitchFamily="34" charset="0"/>
              </a:rPr>
              <a:t>NfL</a:t>
            </a:r>
            <a:r>
              <a:rPr lang="en-US" sz="3600" dirty="0">
                <a:latin typeface="Georgia" panose="02040502050405020303" pitchFamily="18" charset="0"/>
                <a:cs typeface="Arial" panose="020B0604020202020204" pitchFamily="34" charset="0"/>
              </a:rPr>
              <a:t> levels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Georgia" panose="02040502050405020303" pitchFamily="18" charset="0"/>
                <a:cs typeface="Arial" panose="020B0604020202020204" pitchFamily="34" charset="0"/>
              </a:rPr>
              <a:t>Evoked potentials: </a:t>
            </a:r>
            <a:r>
              <a:rPr lang="en-US" sz="3600" dirty="0">
                <a:latin typeface="Georgia" panose="02040502050405020303" pitchFamily="18" charset="0"/>
                <a:cs typeface="Arial" panose="020B0604020202020204" pitchFamily="34" charset="0"/>
              </a:rPr>
              <a:t>VEP / SEP for demyelination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000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4" descr="Multiple sclerosis lesions on the brain">
            <a:extLst>
              <a:ext uri="{FF2B5EF4-FFF2-40B4-BE49-F238E27FC236}">
                <a16:creationId xmlns:a16="http://schemas.microsoft.com/office/drawing/2014/main" id="{4E2EC9A3-53F8-625E-CADF-A57269C57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806" y="5730764"/>
            <a:ext cx="5593693" cy="379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ia GIPHY | Brain gif, Mri brain, Giphy">
            <a:extLst>
              <a:ext uri="{FF2B5EF4-FFF2-40B4-BE49-F238E27FC236}">
                <a16:creationId xmlns:a16="http://schemas.microsoft.com/office/drawing/2014/main" id="{0715FC34-AB02-B851-2161-747B9D51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4499" y="5750383"/>
            <a:ext cx="2971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FB51E4B1-BDF4-2C81-A61F-55A5E1AC8BF6}"/>
              </a:ext>
            </a:extLst>
          </p:cNvPr>
          <p:cNvSpPr txBox="1"/>
          <p:nvPr/>
        </p:nvSpPr>
        <p:spPr>
          <a:xfrm>
            <a:off x="9252667" y="277015"/>
            <a:ext cx="8756984" cy="1771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MULTIPLE SCLEROSIS (MS)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SYMPTOMS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MS DIAGNOSIS &amp; ITS CHALLENGES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MOTIVATION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OBJECTIVES</a:t>
            </a: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59F373B9-152C-6076-3963-789444A9426D}"/>
              </a:ext>
            </a:extLst>
          </p:cNvPr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6BAB64B1-62CD-48F3-AA35-63AD47E845B6}"/>
              </a:ext>
            </a:extLst>
          </p:cNvPr>
          <p:cNvSpPr txBox="1"/>
          <p:nvPr/>
        </p:nvSpPr>
        <p:spPr>
          <a:xfrm>
            <a:off x="17259300" y="9630288"/>
            <a:ext cx="509289" cy="44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06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64A64C-D986-4F0F-9054-6E4FF636457C}"/>
              </a:ext>
            </a:extLst>
          </p:cNvPr>
          <p:cNvSpPr/>
          <p:nvPr/>
        </p:nvSpPr>
        <p:spPr>
          <a:xfrm>
            <a:off x="139174" y="2327638"/>
            <a:ext cx="8090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Georgia" panose="02040502050405020303" pitchFamily="18" charset="0"/>
                <a:cs typeface="Arial" panose="020B0604020202020204" pitchFamily="34" charset="0"/>
              </a:rPr>
              <a:t>Traditional Diagnosis Approaches</a:t>
            </a:r>
          </a:p>
        </p:txBody>
      </p:sp>
    </p:spTree>
    <p:extLst>
      <p:ext uri="{BB962C8B-B14F-4D97-AF65-F5344CB8AC3E}">
        <p14:creationId xmlns:p14="http://schemas.microsoft.com/office/powerpoint/2010/main" val="29333578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5862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8F4160-64B7-F326-B29E-56A15C960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18" y="1714500"/>
            <a:ext cx="8202082" cy="6643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D5B833-740F-C3E3-CA3B-CEF541A4E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297" y="2246312"/>
            <a:ext cx="7937501" cy="579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380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3DA5F7AA-051B-73AC-D0AB-AECC10E9F9DD}"/>
              </a:ext>
            </a:extLst>
          </p:cNvPr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9600E-29D6-6BC6-9F03-EDA6FCA6D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-24726"/>
            <a:ext cx="2624138" cy="2773160"/>
          </a:xfrm>
          <a:prstGeom prst="rect">
            <a:avLst/>
          </a:prstGeom>
        </p:spPr>
      </p:pic>
      <p:sp>
        <p:nvSpPr>
          <p:cNvPr id="13" name="ZoneTexte 8">
            <a:extLst>
              <a:ext uri="{FF2B5EF4-FFF2-40B4-BE49-F238E27FC236}">
                <a16:creationId xmlns:a16="http://schemas.microsoft.com/office/drawing/2014/main" id="{4C5EF5CA-F829-0B2F-9FD8-1B3139AE7BFF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3200" b="1" dirty="0">
                <a:latin typeface="Georgia" panose="02040502050405020303" pitchFamily="18" charset="0"/>
              </a:rPr>
              <a:t>Retinal OCT Layers segmentation</a:t>
            </a:r>
          </a:p>
        </p:txBody>
      </p:sp>
      <p:sp>
        <p:nvSpPr>
          <p:cNvPr id="14" name="ZoneTexte 11">
            <a:extLst>
              <a:ext uri="{FF2B5EF4-FFF2-40B4-BE49-F238E27FC236}">
                <a16:creationId xmlns:a16="http://schemas.microsoft.com/office/drawing/2014/main" id="{94C3D4A9-3C6A-2E85-EDD7-023B53003B0A}"/>
              </a:ext>
            </a:extLst>
          </p:cNvPr>
          <p:cNvSpPr txBox="1"/>
          <p:nvPr/>
        </p:nvSpPr>
        <p:spPr>
          <a:xfrm>
            <a:off x="2171700" y="3215354"/>
            <a:ext cx="16040100" cy="66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Georgia" panose="02040502050405020303" pitchFamily="18" charset="0"/>
              </a:rPr>
              <a:t>4.    Two deep learning models to segment both curved OCT images &amp; flat OCT images.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1005EE-6A16-C6B6-01B7-CFBA5040F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149" y="3956711"/>
            <a:ext cx="8865651" cy="56113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144F01-3DD7-50A3-E88E-9A02D95DF305}"/>
              </a:ext>
            </a:extLst>
          </p:cNvPr>
          <p:cNvSpPr txBox="1"/>
          <p:nvPr/>
        </p:nvSpPr>
        <p:spPr>
          <a:xfrm>
            <a:off x="731301" y="5057303"/>
            <a:ext cx="8565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categorical cross-entropy loss function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11">
            <a:extLst>
              <a:ext uri="{FF2B5EF4-FFF2-40B4-BE49-F238E27FC236}">
                <a16:creationId xmlns:a16="http://schemas.microsoft.com/office/drawing/2014/main" id="{B45E1C25-3432-35DA-ABD4-2A2DF4854D02}"/>
              </a:ext>
            </a:extLst>
          </p:cNvPr>
          <p:cNvSpPr txBox="1"/>
          <p:nvPr/>
        </p:nvSpPr>
        <p:spPr>
          <a:xfrm>
            <a:off x="457200" y="4217770"/>
            <a:ext cx="9296400" cy="66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Georgia" panose="02040502050405020303" pitchFamily="18" charset="0"/>
              </a:rPr>
              <a:t>U-Net architecture: Multi class segmentation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0BF207-F59E-7A0D-F371-40DAE4F8D0B4}"/>
                  </a:ext>
                </a:extLst>
              </p:cNvPr>
              <p:cNvSpPr txBox="1"/>
              <p:nvPr/>
            </p:nvSpPr>
            <p:spPr>
              <a:xfrm>
                <a:off x="526026" y="5580523"/>
                <a:ext cx="9158748" cy="3835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𝐿𝑜𝑠𝑠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= −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𝑂𝑢𝑡𝑝𝑢𝑡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𝑠𝑖𝑧𝑒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 . 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𝑙𝑜𝑔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 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4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the model output's </a:t>
                </a: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baseline="30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scalar value, the corresponding target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and the output size is the number of target classes in the model output.</a:t>
                </a:r>
                <a:endParaRPr lang="en-US" sz="24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0BF207-F59E-7A0D-F371-40DAE4F8D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26" y="5580523"/>
                <a:ext cx="9158748" cy="3835474"/>
              </a:xfrm>
              <a:prstGeom prst="rect">
                <a:avLst/>
              </a:prstGeom>
              <a:blipFill>
                <a:blip r:embed="rId5"/>
                <a:stretch>
                  <a:fillRect l="-998" b="-2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2184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3DA5F7AA-051B-73AC-D0AB-AECC10E9F9DD}"/>
              </a:ext>
            </a:extLst>
          </p:cNvPr>
          <p:cNvSpPr txBox="1"/>
          <p:nvPr/>
        </p:nvSpPr>
        <p:spPr>
          <a:xfrm>
            <a:off x="9296400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PROPOSED APPROACH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FEATURE EXTRACTION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9600E-29D6-6BC6-9F03-EDA6FCA6D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-24726"/>
            <a:ext cx="2624138" cy="2773160"/>
          </a:xfrm>
          <a:prstGeom prst="rect">
            <a:avLst/>
          </a:prstGeom>
        </p:spPr>
      </p:pic>
      <p:sp>
        <p:nvSpPr>
          <p:cNvPr id="13" name="ZoneTexte 8">
            <a:extLst>
              <a:ext uri="{FF2B5EF4-FFF2-40B4-BE49-F238E27FC236}">
                <a16:creationId xmlns:a16="http://schemas.microsoft.com/office/drawing/2014/main" id="{4C5EF5CA-F829-0B2F-9FD8-1B3139AE7BFF}"/>
              </a:ext>
            </a:extLst>
          </p:cNvPr>
          <p:cNvSpPr txBox="1"/>
          <p:nvPr/>
        </p:nvSpPr>
        <p:spPr>
          <a:xfrm>
            <a:off x="1143000" y="2494168"/>
            <a:ext cx="8865651" cy="74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4450" lvl="1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3200" b="1" dirty="0">
                <a:latin typeface="Georgia" panose="02040502050405020303" pitchFamily="18" charset="0"/>
              </a:rPr>
              <a:t>Retinal OCT Layers segmentation</a:t>
            </a:r>
          </a:p>
        </p:txBody>
      </p:sp>
      <p:sp>
        <p:nvSpPr>
          <p:cNvPr id="14" name="ZoneTexte 11">
            <a:extLst>
              <a:ext uri="{FF2B5EF4-FFF2-40B4-BE49-F238E27FC236}">
                <a16:creationId xmlns:a16="http://schemas.microsoft.com/office/drawing/2014/main" id="{94C3D4A9-3C6A-2E85-EDD7-023B53003B0A}"/>
              </a:ext>
            </a:extLst>
          </p:cNvPr>
          <p:cNvSpPr txBox="1"/>
          <p:nvPr/>
        </p:nvSpPr>
        <p:spPr>
          <a:xfrm>
            <a:off x="2171700" y="3215354"/>
            <a:ext cx="16040100" cy="66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Georgia" panose="02040502050405020303" pitchFamily="18" charset="0"/>
              </a:rPr>
              <a:t>4.    Two deep learning models to segment both curved OCT images &amp; flat OCT images.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1005EE-6A16-C6B6-01B7-CFBA5040F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149" y="3956711"/>
            <a:ext cx="8865651" cy="56113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144F01-3DD7-50A3-E88E-9A02D95DF305}"/>
              </a:ext>
            </a:extLst>
          </p:cNvPr>
          <p:cNvSpPr txBox="1"/>
          <p:nvPr/>
        </p:nvSpPr>
        <p:spPr>
          <a:xfrm>
            <a:off x="731301" y="5057303"/>
            <a:ext cx="8565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function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11">
            <a:extLst>
              <a:ext uri="{FF2B5EF4-FFF2-40B4-BE49-F238E27FC236}">
                <a16:creationId xmlns:a16="http://schemas.microsoft.com/office/drawing/2014/main" id="{B45E1C25-3432-35DA-ABD4-2A2DF4854D02}"/>
              </a:ext>
            </a:extLst>
          </p:cNvPr>
          <p:cNvSpPr txBox="1"/>
          <p:nvPr/>
        </p:nvSpPr>
        <p:spPr>
          <a:xfrm>
            <a:off x="457200" y="4217770"/>
            <a:ext cx="9296400" cy="66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Georgia" panose="02040502050405020303" pitchFamily="18" charset="0"/>
              </a:rPr>
              <a:t>U-Net architecture: Multi class segmentation</a:t>
            </a:r>
          </a:p>
        </p:txBody>
      </p:sp>
      <p:pic>
        <p:nvPicPr>
          <p:cNvPr id="1028" name="Picture 4" descr="The Differences between Sigmoid and Softmax Activation Functions | by  Nikola Basta | Arteos AI | Medium">
            <a:extLst>
              <a:ext uri="{FF2B5EF4-FFF2-40B4-BE49-F238E27FC236}">
                <a16:creationId xmlns:a16="http://schemas.microsoft.com/office/drawing/2014/main" id="{7E66B27B-1646-E031-97D0-908640097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87" y="6008283"/>
            <a:ext cx="7066026" cy="304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igmoid and SoftMax Functions in 5 minutes | by Gabriel Furnieles | Towards  Data Science">
            <a:extLst>
              <a:ext uri="{FF2B5EF4-FFF2-40B4-BE49-F238E27FC236}">
                <a16:creationId xmlns:a16="http://schemas.microsoft.com/office/drawing/2014/main" id="{CBB15CDE-D72A-1117-52A1-C41F7DEDB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867" y="8039101"/>
            <a:ext cx="4070933" cy="208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1063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412EF-4057-A984-D2AB-6972854F1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3437"/>
            <a:ext cx="11570639" cy="8620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B7D97B-1194-596C-9D83-26057B7E6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8078" y="3043236"/>
            <a:ext cx="6187522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400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0" y="277015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 Bold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52667" y="277015"/>
            <a:ext cx="8756984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EVALUATION METRICS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DATASET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OCT SCANS SEGMENTATION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MS 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89DCD-0141-2BD8-F225-19BD076F3F97}"/>
              </a:ext>
            </a:extLst>
          </p:cNvPr>
          <p:cNvSpPr txBox="1"/>
          <p:nvPr/>
        </p:nvSpPr>
        <p:spPr>
          <a:xfrm>
            <a:off x="472377" y="2406170"/>
            <a:ext cx="16061966" cy="823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3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lassification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results: Base classifiers</a:t>
            </a:r>
            <a:endParaRPr lang="en-US" sz="36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D6390A-7853-A8AE-839B-F5CFB4F4E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121732"/>
              </p:ext>
            </p:extLst>
          </p:nvPr>
        </p:nvGraphicFramePr>
        <p:xfrm>
          <a:off x="766978" y="3413400"/>
          <a:ext cx="6399742" cy="6129135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846386">
                  <a:extLst>
                    <a:ext uri="{9D8B030D-6E8A-4147-A177-3AD203B41FA5}">
                      <a16:colId xmlns:a16="http://schemas.microsoft.com/office/drawing/2014/main" val="742240938"/>
                    </a:ext>
                  </a:extLst>
                </a:gridCol>
                <a:gridCol w="1154443">
                  <a:extLst>
                    <a:ext uri="{9D8B030D-6E8A-4147-A177-3AD203B41FA5}">
                      <a16:colId xmlns:a16="http://schemas.microsoft.com/office/drawing/2014/main" val="3480188699"/>
                    </a:ext>
                  </a:extLst>
                </a:gridCol>
                <a:gridCol w="1154443">
                  <a:extLst>
                    <a:ext uri="{9D8B030D-6E8A-4147-A177-3AD203B41FA5}">
                      <a16:colId xmlns:a16="http://schemas.microsoft.com/office/drawing/2014/main" val="996386413"/>
                    </a:ext>
                  </a:extLst>
                </a:gridCol>
                <a:gridCol w="1089303">
                  <a:extLst>
                    <a:ext uri="{9D8B030D-6E8A-4147-A177-3AD203B41FA5}">
                      <a16:colId xmlns:a16="http://schemas.microsoft.com/office/drawing/2014/main" val="457352511"/>
                    </a:ext>
                  </a:extLst>
                </a:gridCol>
                <a:gridCol w="1155167">
                  <a:extLst>
                    <a:ext uri="{9D8B030D-6E8A-4147-A177-3AD203B41FA5}">
                      <a16:colId xmlns:a16="http://schemas.microsoft.com/office/drawing/2014/main" val="1552878127"/>
                    </a:ext>
                  </a:extLst>
                </a:gridCol>
              </a:tblGrid>
              <a:tr h="435087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 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075252"/>
                  </a:ext>
                </a:extLst>
              </a:tr>
              <a:tr h="9080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Sensitivity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Specificity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1307920"/>
                  </a:ext>
                </a:extLst>
              </a:tr>
              <a:tr h="4350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 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3982224"/>
                  </a:ext>
                </a:extLst>
              </a:tr>
              <a:tr h="4350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 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1255021"/>
                  </a:ext>
                </a:extLst>
              </a:tr>
              <a:tr h="4350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 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791672"/>
                  </a:ext>
                </a:extLst>
              </a:tr>
              <a:tr h="435087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 2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382134"/>
                  </a:ext>
                </a:extLst>
              </a:tr>
              <a:tr h="4350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 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5269424"/>
                  </a:ext>
                </a:extLst>
              </a:tr>
              <a:tr h="4350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 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125739"/>
                  </a:ext>
                </a:extLst>
              </a:tr>
              <a:tr h="4350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 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2693896"/>
                  </a:ext>
                </a:extLst>
              </a:tr>
              <a:tr h="435087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 3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941790"/>
                  </a:ext>
                </a:extLst>
              </a:tr>
              <a:tr h="4350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 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5338576"/>
                  </a:ext>
                </a:extLst>
              </a:tr>
              <a:tr h="4350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 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0233776"/>
                  </a:ext>
                </a:extLst>
              </a:tr>
              <a:tr h="4350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 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45351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214ECCF-286D-F220-58A9-F63A8FA1EDDB}"/>
              </a:ext>
            </a:extLst>
          </p:cNvPr>
          <p:cNvSpPr txBox="1"/>
          <p:nvPr/>
        </p:nvSpPr>
        <p:spPr>
          <a:xfrm>
            <a:off x="17316065" y="9541492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51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9935269-6BDF-FFAE-01FC-3B87FB6EC2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5137979"/>
              </p:ext>
            </p:extLst>
          </p:nvPr>
        </p:nvGraphicFramePr>
        <p:xfrm>
          <a:off x="8458200" y="2686161"/>
          <a:ext cx="9130797" cy="6969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268079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303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7" name="Rectangle : coins arrondis 4">
            <a:extLst>
              <a:ext uri="{FF2B5EF4-FFF2-40B4-BE49-F238E27FC236}">
                <a16:creationId xmlns:a16="http://schemas.microsoft.com/office/drawing/2014/main" id="{F2B4DA39-648B-C743-24A4-90AD79D887BB}"/>
              </a:ext>
            </a:extLst>
          </p:cNvPr>
          <p:cNvSpPr/>
          <p:nvPr/>
        </p:nvSpPr>
        <p:spPr>
          <a:xfrm>
            <a:off x="333042" y="2791156"/>
            <a:ext cx="17621915" cy="72188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8" name="Picture 4" descr="Image result for problems icon">
            <a:extLst>
              <a:ext uri="{FF2B5EF4-FFF2-40B4-BE49-F238E27FC236}">
                <a16:creationId xmlns:a16="http://schemas.microsoft.com/office/drawing/2014/main" id="{DAE0EE07-696D-037A-BB01-9CED7A01F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281" y="3467100"/>
            <a:ext cx="2936154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11">
            <a:extLst>
              <a:ext uri="{FF2B5EF4-FFF2-40B4-BE49-F238E27FC236}">
                <a16:creationId xmlns:a16="http://schemas.microsoft.com/office/drawing/2014/main" id="{3A63B6D4-F998-975F-1528-D9FEC1884FF2}"/>
              </a:ext>
            </a:extLst>
          </p:cNvPr>
          <p:cNvSpPr txBox="1"/>
          <p:nvPr/>
        </p:nvSpPr>
        <p:spPr>
          <a:xfrm>
            <a:off x="490912" y="2778013"/>
            <a:ext cx="17523509" cy="7055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300" dirty="0">
                <a:latin typeface="Georgia" panose="02040502050405020303" pitchFamily="18" charset="0"/>
                <a:cs typeface="Arial" panose="020B0604020202020204" pitchFamily="34" charset="0"/>
              </a:rPr>
              <a:t>Highly heterogeneous symptoms</a:t>
            </a:r>
          </a:p>
          <a:p>
            <a:pPr marL="1028700" lvl="1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300" dirty="0">
                <a:latin typeface="Georgia" panose="02040502050405020303" pitchFamily="18" charset="0"/>
                <a:cs typeface="Arial" panose="020B0604020202020204" pitchFamily="34" charset="0"/>
              </a:rPr>
              <a:t>Overlap with other neurological disorders</a:t>
            </a:r>
          </a:p>
          <a:p>
            <a:pPr marL="1028700" lvl="1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300" dirty="0">
                <a:latin typeface="Georgia" panose="02040502050405020303" pitchFamily="18" charset="0"/>
                <a:cs typeface="Arial" panose="020B0604020202020204" pitchFamily="34" charset="0"/>
              </a:rPr>
              <a:t>MRI interpretation depends on expert radiologists</a:t>
            </a:r>
          </a:p>
          <a:p>
            <a:pPr marL="1028700" lvl="1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300" dirty="0">
                <a:latin typeface="Georgia" panose="02040502050405020303" pitchFamily="18" charset="0"/>
                <a:cs typeface="Arial" panose="020B0604020202020204" pitchFamily="34" charset="0"/>
              </a:rPr>
              <a:t>Scanner variability → inconsistent MRI lesion appearance</a:t>
            </a:r>
          </a:p>
          <a:p>
            <a:pPr marL="1028700" lvl="1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300" dirty="0">
                <a:latin typeface="Georgia" panose="02040502050405020303" pitchFamily="18" charset="0"/>
                <a:cs typeface="Arial" panose="020B0604020202020204" pitchFamily="34" charset="0"/>
              </a:rPr>
              <a:t>Early or small lesions may be missed</a:t>
            </a:r>
          </a:p>
          <a:p>
            <a:pPr marL="1028700" lvl="1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300" dirty="0">
                <a:latin typeface="Georgia" panose="02040502050405020303" pitchFamily="18" charset="0"/>
                <a:cs typeface="Arial" panose="020B0604020202020204" pitchFamily="34" charset="0"/>
              </a:rPr>
              <a:t>CSF biomarkers are invasive and not fully specific</a:t>
            </a:r>
          </a:p>
          <a:p>
            <a:pPr marL="1028700" lvl="1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300" dirty="0">
                <a:latin typeface="Georgia" panose="02040502050405020303" pitchFamily="18" charset="0"/>
                <a:cs typeface="Arial" panose="020B0604020202020204" pitchFamily="34" charset="0"/>
              </a:rPr>
              <a:t>Clinical, MRI, and biomarkers remain unintegrated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sz="3600" b="1" dirty="0">
                <a:latin typeface="Georgia" panose="02040502050405020303" pitchFamily="18" charset="0"/>
                <a:cs typeface="Arial" panose="020B0604020202020204" pitchFamily="34" charset="0"/>
              </a:rPr>
              <a:t>→ These limitations highlight the need for an intelligent, multimodal, and explainable diagnostic framework.</a:t>
            </a:r>
            <a:endParaRPr lang="en-GB" sz="36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49B746-6A60-F29F-8A5B-1275FECC7E49}"/>
              </a:ext>
            </a:extLst>
          </p:cNvPr>
          <p:cNvSpPr txBox="1"/>
          <p:nvPr/>
        </p:nvSpPr>
        <p:spPr>
          <a:xfrm>
            <a:off x="382244" y="2087887"/>
            <a:ext cx="15621000" cy="70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0"/>
              </a:lnSpc>
              <a:spcBef>
                <a:spcPct val="0"/>
              </a:spcBef>
            </a:pPr>
            <a:r>
              <a:rPr lang="en-US" sz="3600" b="1" dirty="0">
                <a:latin typeface="Georgia" panose="02040502050405020303" pitchFamily="18" charset="0"/>
                <a:cs typeface="Arial" panose="020B0604020202020204" pitchFamily="34" charset="0"/>
              </a:rPr>
              <a:t>Clinical problems: Limitations of Current MS Diagnosis</a:t>
            </a:r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0562ED79-6F36-3C8C-2E49-7915D963FA01}"/>
              </a:ext>
            </a:extLst>
          </p:cNvPr>
          <p:cNvSpPr txBox="1"/>
          <p:nvPr/>
        </p:nvSpPr>
        <p:spPr>
          <a:xfrm>
            <a:off x="9252667" y="277015"/>
            <a:ext cx="8756984" cy="1771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MULTIPLE SCLEROSIS (MS)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SYMPTOMS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MS DIAGNOSIS &amp; ITS CHALLENGES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MOTIVATION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OBJECTIVES</a:t>
            </a: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5C6E1920-4DAF-E8CA-B9D7-5A116CB152B7}"/>
              </a:ext>
            </a:extLst>
          </p:cNvPr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9401B041-FED3-4210-38B2-ACC6234C105F}"/>
              </a:ext>
            </a:extLst>
          </p:cNvPr>
          <p:cNvSpPr txBox="1"/>
          <p:nvPr/>
        </p:nvSpPr>
        <p:spPr>
          <a:xfrm>
            <a:off x="17259300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927907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9252667" y="277015"/>
            <a:ext cx="8756984" cy="1771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MULTIPLE SCLEROSIS (MS)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SYMPTOMS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 &amp; ITS CHALLENGES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MOTIVATION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OBJECTIVES</a:t>
            </a:r>
          </a:p>
        </p:txBody>
      </p:sp>
      <p:sp>
        <p:nvSpPr>
          <p:cNvPr id="2" name="Rectangle : coins arrondis 4">
            <a:extLst>
              <a:ext uri="{FF2B5EF4-FFF2-40B4-BE49-F238E27FC236}">
                <a16:creationId xmlns:a16="http://schemas.microsoft.com/office/drawing/2014/main" id="{225E8590-67F8-B8EA-3138-A7729DDA4EE3}"/>
              </a:ext>
            </a:extLst>
          </p:cNvPr>
          <p:cNvSpPr/>
          <p:nvPr/>
        </p:nvSpPr>
        <p:spPr>
          <a:xfrm>
            <a:off x="305350" y="2323415"/>
            <a:ext cx="9629781" cy="740787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889BBD4-6EFD-C4B2-BA7B-F019C21A7377}"/>
              </a:ext>
            </a:extLst>
          </p:cNvPr>
          <p:cNvSpPr txBox="1"/>
          <p:nvPr/>
        </p:nvSpPr>
        <p:spPr>
          <a:xfrm>
            <a:off x="552641" y="2611889"/>
            <a:ext cx="897235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Georgia" panose="02040502050405020303" pitchFamily="18" charset="0"/>
              </a:rPr>
              <a:t>Multimodal data (MRI + clinical + biomarkers) remains under-exploited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Georgia" panose="02040502050405020303" pitchFamily="18" charset="0"/>
              </a:rPr>
              <a:t>Existing AI models lack:</a:t>
            </a:r>
          </a:p>
          <a:p>
            <a:pPr marL="1028700" lvl="1" indent="-5715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600" b="1" dirty="0">
                <a:latin typeface="Georgia" panose="02040502050405020303" pitchFamily="18" charset="0"/>
              </a:rPr>
              <a:t>Interpretability (XAI)</a:t>
            </a:r>
            <a:endParaRPr lang="en-US" sz="3600" dirty="0">
              <a:latin typeface="Georgia" panose="02040502050405020303" pitchFamily="18" charset="0"/>
            </a:endParaRPr>
          </a:p>
          <a:p>
            <a:pPr marL="1028700" lvl="1" indent="-5715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600" b="1" dirty="0">
                <a:latin typeface="Georgia" panose="02040502050405020303" pitchFamily="18" charset="0"/>
              </a:rPr>
              <a:t>Fusion strategies combining imaging &amp; clinical data</a:t>
            </a:r>
            <a:endParaRPr lang="en-US" sz="3600" dirty="0">
              <a:latin typeface="Georgia" panose="02040502050405020303" pitchFamily="18" charset="0"/>
            </a:endParaRPr>
          </a:p>
          <a:p>
            <a:pPr marL="1028700" lvl="1" indent="-5715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600" b="1" dirty="0">
                <a:latin typeface="Georgia" panose="02040502050405020303" pitchFamily="18" charset="0"/>
              </a:rPr>
              <a:t>Textual explanations clinicians can trust</a:t>
            </a:r>
            <a:endParaRPr lang="en-US" sz="3600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>
              <a:latin typeface="Georgia" panose="02040502050405020303" pitchFamily="18" charset="0"/>
            </a:endParaRP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6C5FE1A0-2208-22D8-40E5-EC5272ADD7D2}"/>
              </a:ext>
            </a:extLst>
          </p:cNvPr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135A5DF2-F559-7BEC-CEE5-7F5EFB433D9A}"/>
              </a:ext>
            </a:extLst>
          </p:cNvPr>
          <p:cNvSpPr txBox="1"/>
          <p:nvPr/>
        </p:nvSpPr>
        <p:spPr>
          <a:xfrm>
            <a:off x="17589566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016600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0" y="163000"/>
            <a:ext cx="18288000" cy="1963179"/>
            <a:chOff x="0" y="0"/>
            <a:chExt cx="6186311" cy="6640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86311" cy="664088"/>
            </a:xfrm>
            <a:custGeom>
              <a:avLst/>
              <a:gdLst/>
              <a:ahLst/>
              <a:cxnLst/>
              <a:rect l="l" t="t" r="r" b="b"/>
              <a:pathLst>
                <a:path w="6186311" h="664088">
                  <a:moveTo>
                    <a:pt x="0" y="0"/>
                  </a:moveTo>
                  <a:lnTo>
                    <a:pt x="6186311" y="0"/>
                  </a:lnTo>
                  <a:lnTo>
                    <a:pt x="6186311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DEDEDE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0" y="163000"/>
            <a:ext cx="9144000" cy="1963179"/>
            <a:chOff x="0" y="0"/>
            <a:chExt cx="3093156" cy="6640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93156" cy="664088"/>
            </a:xfrm>
            <a:custGeom>
              <a:avLst/>
              <a:gdLst/>
              <a:ahLst/>
              <a:cxnLst/>
              <a:rect l="l" t="t" r="r" b="b"/>
              <a:pathLst>
                <a:path w="3093156" h="664088">
                  <a:moveTo>
                    <a:pt x="0" y="0"/>
                  </a:moveTo>
                  <a:lnTo>
                    <a:pt x="3093156" y="0"/>
                  </a:lnTo>
                  <a:lnTo>
                    <a:pt x="3093156" y="664088"/>
                  </a:lnTo>
                  <a:lnTo>
                    <a:pt x="0" y="66408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39174" y="163000"/>
            <a:ext cx="8865651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 Bold"/>
              </a:rPr>
              <a:t>INTRODUCTION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STATE OF THE ART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METHODOLOGY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RESULTS</a:t>
            </a:r>
          </a:p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CONCLUSIONS AND PERSPECTIVES</a:t>
            </a:r>
          </a:p>
          <a:p>
            <a:pPr algn="r">
              <a:lnSpc>
                <a:spcPts val="2940"/>
              </a:lnSpc>
            </a:pPr>
            <a:endParaRPr lang="en-US" sz="2000" dirty="0">
              <a:solidFill>
                <a:srgbClr val="1D1C24"/>
              </a:solidFill>
              <a:latin typeface="Open Sans"/>
            </a:endParaRPr>
          </a:p>
        </p:txBody>
      </p:sp>
      <p:sp>
        <p:nvSpPr>
          <p:cNvPr id="7" name="Rectangle : coins arrondis 4">
            <a:extLst>
              <a:ext uri="{FF2B5EF4-FFF2-40B4-BE49-F238E27FC236}">
                <a16:creationId xmlns:a16="http://schemas.microsoft.com/office/drawing/2014/main" id="{9D00F9D2-019F-F8E3-D1FA-6FBB460DE2C4}"/>
              </a:ext>
            </a:extLst>
          </p:cNvPr>
          <p:cNvSpPr/>
          <p:nvPr/>
        </p:nvSpPr>
        <p:spPr>
          <a:xfrm>
            <a:off x="247021" y="2301352"/>
            <a:ext cx="8649955" cy="750011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8" name="ZoneTexte 2">
            <a:extLst>
              <a:ext uri="{FF2B5EF4-FFF2-40B4-BE49-F238E27FC236}">
                <a16:creationId xmlns:a16="http://schemas.microsoft.com/office/drawing/2014/main" id="{4C7DEC84-3B4E-B5C5-7EBF-CF834DE7B6E7}"/>
              </a:ext>
            </a:extLst>
          </p:cNvPr>
          <p:cNvSpPr txBox="1"/>
          <p:nvPr/>
        </p:nvSpPr>
        <p:spPr>
          <a:xfrm>
            <a:off x="1066596" y="2323686"/>
            <a:ext cx="7798849" cy="6650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b="1" dirty="0">
                <a:latin typeface="Georgia" panose="02040502050405020303" pitchFamily="18" charset="0"/>
              </a:rPr>
              <a:t>Solution:</a:t>
            </a:r>
            <a:r>
              <a:rPr lang="en-US" sz="3200" dirty="0">
                <a:latin typeface="Georgia" panose="02040502050405020303" pitchFamily="18" charset="0"/>
              </a:rPr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latin typeface="Georgia" panose="02040502050405020303" pitchFamily="18" charset="0"/>
              </a:rPr>
              <a:t>Build an efficient </a:t>
            </a:r>
            <a:r>
              <a:rPr lang="en-US" sz="3200" dirty="0">
                <a:solidFill>
                  <a:srgbClr val="002060"/>
                </a:solidFill>
                <a:latin typeface="Georgia" panose="02040502050405020303" pitchFamily="18" charset="0"/>
              </a:rPr>
              <a:t>MS lesion segmentation </a:t>
            </a:r>
            <a:r>
              <a:rPr lang="en-US" sz="3200" dirty="0">
                <a:latin typeface="Georgia" panose="02040502050405020303" pitchFamily="18" charset="0"/>
              </a:rPr>
              <a:t>model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002060"/>
                </a:solidFill>
                <a:latin typeface="Georgia" panose="02040502050405020303" pitchFamily="18" charset="0"/>
              </a:rPr>
              <a:t>Integrate</a:t>
            </a:r>
            <a:r>
              <a:rPr lang="en-US" sz="3200" dirty="0">
                <a:latin typeface="Georgia" panose="02040502050405020303" pitchFamily="18" charset="0"/>
              </a:rPr>
              <a:t> </a:t>
            </a:r>
            <a:r>
              <a:rPr lang="en-US" sz="3200" u="sng" dirty="0">
                <a:solidFill>
                  <a:srgbClr val="002060"/>
                </a:solidFill>
                <a:latin typeface="Georgia" panose="02040502050405020303" pitchFamily="18" charset="0"/>
              </a:rPr>
              <a:t>MRI features </a:t>
            </a:r>
            <a:r>
              <a:rPr lang="en-US" sz="3200" dirty="0">
                <a:latin typeface="Georgia" panose="02040502050405020303" pitchFamily="18" charset="0"/>
              </a:rPr>
              <a:t>with </a:t>
            </a:r>
            <a:r>
              <a:rPr lang="en-US" sz="3200" u="sng" dirty="0">
                <a:solidFill>
                  <a:srgbClr val="002060"/>
                </a:solidFill>
                <a:latin typeface="Georgia" panose="02040502050405020303" pitchFamily="18" charset="0"/>
              </a:rPr>
              <a:t>clinical data</a:t>
            </a:r>
            <a:r>
              <a:rPr lang="en-US" sz="3200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US" sz="3200" dirty="0">
                <a:latin typeface="Georgia" panose="02040502050405020303" pitchFamily="18" charset="0"/>
              </a:rPr>
              <a:t>for classification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latin typeface="Georgia" panose="02040502050405020303" pitchFamily="18" charset="0"/>
              </a:rPr>
              <a:t>Provide </a:t>
            </a:r>
            <a:r>
              <a:rPr lang="en-US" sz="3200" b="1" dirty="0">
                <a:solidFill>
                  <a:srgbClr val="00B050"/>
                </a:solidFill>
                <a:latin typeface="Georgia" panose="02040502050405020303" pitchFamily="18" charset="0"/>
              </a:rPr>
              <a:t>Explainable AI</a:t>
            </a:r>
            <a:r>
              <a:rPr lang="en-US" sz="3200" dirty="0">
                <a:latin typeface="Georgia" panose="02040502050405020303" pitchFamily="18" charset="0"/>
              </a:rPr>
              <a:t> through </a:t>
            </a:r>
            <a:r>
              <a:rPr lang="en-US" sz="3200" u="sng" dirty="0">
                <a:solidFill>
                  <a:srgbClr val="002060"/>
                </a:solidFill>
                <a:latin typeface="Georgia" panose="02040502050405020303" pitchFamily="18" charset="0"/>
              </a:rPr>
              <a:t>visual</a:t>
            </a:r>
            <a:r>
              <a:rPr lang="en-US" sz="3200" dirty="0">
                <a:solidFill>
                  <a:srgbClr val="002060"/>
                </a:solidFill>
                <a:latin typeface="Georgia" panose="02040502050405020303" pitchFamily="18" charset="0"/>
              </a:rPr>
              <a:t> + </a:t>
            </a:r>
            <a:r>
              <a:rPr lang="en-US" sz="3200" u="sng" dirty="0">
                <a:solidFill>
                  <a:srgbClr val="002060"/>
                </a:solidFill>
                <a:latin typeface="Georgia" panose="02040502050405020303" pitchFamily="18" charset="0"/>
              </a:rPr>
              <a:t>textual</a:t>
            </a:r>
            <a:r>
              <a:rPr lang="en-US" sz="3200" dirty="0">
                <a:solidFill>
                  <a:srgbClr val="002060"/>
                </a:solidFill>
                <a:latin typeface="Georgia" panose="02040502050405020303" pitchFamily="18" charset="0"/>
              </a:rPr>
              <a:t> explanations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latin typeface="Georgia" panose="02040502050405020303" pitchFamily="18" charset="0"/>
              </a:rPr>
              <a:t>Evaluate the system on </a:t>
            </a:r>
            <a:r>
              <a:rPr lang="en-US" sz="3200" dirty="0">
                <a:solidFill>
                  <a:srgbClr val="002060"/>
                </a:solidFill>
                <a:latin typeface="Georgia" panose="02040502050405020303" pitchFamily="18" charset="0"/>
              </a:rPr>
              <a:t>public and clinical datasets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1DAB7E61-8636-66ED-E893-A14A53E64D53}"/>
              </a:ext>
            </a:extLst>
          </p:cNvPr>
          <p:cNvSpPr txBox="1"/>
          <p:nvPr/>
        </p:nvSpPr>
        <p:spPr>
          <a:xfrm>
            <a:off x="9252667" y="277015"/>
            <a:ext cx="8756984" cy="1771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MULTIPLE SCLEROSIS (MS)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SYMPTOMS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MS DIAGNOSIS &amp; ITS CHALLENGES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1D1C24"/>
                </a:solidFill>
                <a:latin typeface="Open Sans"/>
              </a:rPr>
              <a:t>MOTIVATION</a:t>
            </a:r>
          </a:p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1D1C24"/>
                </a:solidFill>
                <a:latin typeface="Open Sans"/>
              </a:rPr>
              <a:t>OBJECTIVES</a:t>
            </a: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ACFCE2DE-C431-C4C9-EFE6-01A6081B7A72}"/>
              </a:ext>
            </a:extLst>
          </p:cNvPr>
          <p:cNvSpPr txBox="1"/>
          <p:nvPr/>
        </p:nvSpPr>
        <p:spPr>
          <a:xfrm>
            <a:off x="17589566" y="9613814"/>
            <a:ext cx="509289" cy="43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D1C24"/>
                </a:solidFill>
                <a:latin typeface="HK Grotesk Light Bold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889425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5105</TotalTime>
  <Words>5164</Words>
  <Application>Microsoft Office PowerPoint</Application>
  <PresentationFormat>Personnalisé</PresentationFormat>
  <Paragraphs>1365</Paragraphs>
  <Slides>66</Slides>
  <Notes>60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66</vt:i4>
      </vt:variant>
    </vt:vector>
  </HeadingPairs>
  <TitlesOfParts>
    <vt:vector size="80" baseType="lpstr">
      <vt:lpstr>arial</vt:lpstr>
      <vt:lpstr>HK Grotesk Light Bold</vt:lpstr>
      <vt:lpstr>Courier New</vt:lpstr>
      <vt:lpstr>Bebas Neue Bold</vt:lpstr>
      <vt:lpstr>Times New Roman</vt:lpstr>
      <vt:lpstr>Wingdings</vt:lpstr>
      <vt:lpstr>Open Sans</vt:lpstr>
      <vt:lpstr>Georgia</vt:lpstr>
      <vt:lpstr>Calibri</vt:lpstr>
      <vt:lpstr>SimSun</vt:lpstr>
      <vt:lpstr>Cambria Math</vt:lpstr>
      <vt:lpstr>arial</vt:lpstr>
      <vt:lpstr>Open Sans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Presentation Master</dc:title>
  <dc:creator>PCS</dc:creator>
  <cp:lastModifiedBy>Acer</cp:lastModifiedBy>
  <cp:revision>41</cp:revision>
  <dcterms:created xsi:type="dcterms:W3CDTF">2006-08-16T00:00:00Z</dcterms:created>
  <dcterms:modified xsi:type="dcterms:W3CDTF">2025-12-01T15:55:36Z</dcterms:modified>
  <dc:identifier>DAFBs1UPxX0</dc:identifier>
</cp:coreProperties>
</file>